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547" r:id="rId3"/>
    <p:sldId id="530" r:id="rId4"/>
    <p:sldId id="531" r:id="rId5"/>
    <p:sldId id="532" r:id="rId6"/>
    <p:sldId id="533" r:id="rId7"/>
    <p:sldId id="534" r:id="rId8"/>
    <p:sldId id="272" r:id="rId9"/>
    <p:sldId id="279" r:id="rId10"/>
    <p:sldId id="280" r:id="rId11"/>
    <p:sldId id="281" r:id="rId12"/>
    <p:sldId id="535" r:id="rId13"/>
    <p:sldId id="536" r:id="rId14"/>
    <p:sldId id="538" r:id="rId15"/>
    <p:sldId id="539" r:id="rId16"/>
    <p:sldId id="540" r:id="rId17"/>
    <p:sldId id="542" r:id="rId18"/>
    <p:sldId id="543" r:id="rId19"/>
    <p:sldId id="544" r:id="rId20"/>
    <p:sldId id="283" r:id="rId21"/>
    <p:sldId id="548" r:id="rId22"/>
    <p:sldId id="549" r:id="rId23"/>
  </p:sldIdLst>
  <p:sldSz cx="12192000" cy="6858000"/>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6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C598F172-0B44-E156-543C-3CC0C0960CEE}"/>
              </a:ext>
            </a:extLst>
          </p:cNvPr>
          <p:cNvSpPr>
            <a:spLocks noGrp="1"/>
          </p:cNvSpPr>
          <p:nvPr>
            <p:ph type="hdr" sz="quarter"/>
          </p:nvPr>
        </p:nvSpPr>
        <p:spPr>
          <a:xfrm>
            <a:off x="0" y="0"/>
            <a:ext cx="2945659" cy="498056"/>
          </a:xfrm>
          <a:prstGeom prst="rect">
            <a:avLst/>
          </a:prstGeom>
        </p:spPr>
        <p:txBody>
          <a:bodyPr vert="horz" lIns="91429" tIns="45714" rIns="91429" bIns="45714"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A3B15A32-76AD-1EB3-7296-E7316B941286}"/>
              </a:ext>
            </a:extLst>
          </p:cNvPr>
          <p:cNvSpPr>
            <a:spLocks noGrp="1"/>
          </p:cNvSpPr>
          <p:nvPr>
            <p:ph type="dt" sz="quarter" idx="1"/>
          </p:nvPr>
        </p:nvSpPr>
        <p:spPr>
          <a:xfrm>
            <a:off x="3850444" y="0"/>
            <a:ext cx="2945659" cy="498056"/>
          </a:xfrm>
          <a:prstGeom prst="rect">
            <a:avLst/>
          </a:prstGeom>
        </p:spPr>
        <p:txBody>
          <a:bodyPr vert="horz" lIns="91429" tIns="45714" rIns="91429" bIns="45714" rtlCol="0"/>
          <a:lstStyle>
            <a:lvl1pPr algn="r">
              <a:defRPr sz="1200"/>
            </a:lvl1pPr>
          </a:lstStyle>
          <a:p>
            <a:fld id="{464E4059-2560-4A80-80E0-33587EBA82E7}" type="datetimeFigureOut">
              <a:rPr lang="el-GR" smtClean="0"/>
              <a:t>05/10/2022</a:t>
            </a:fld>
            <a:endParaRPr lang="el-GR"/>
          </a:p>
        </p:txBody>
      </p:sp>
      <p:sp>
        <p:nvSpPr>
          <p:cNvPr id="4" name="Θέση υποσέλιδου 3">
            <a:extLst>
              <a:ext uri="{FF2B5EF4-FFF2-40B4-BE49-F238E27FC236}">
                <a16:creationId xmlns:a16="http://schemas.microsoft.com/office/drawing/2014/main" id="{41993DFF-FDA7-93B7-0822-C520224CCEFB}"/>
              </a:ext>
            </a:extLst>
          </p:cNvPr>
          <p:cNvSpPr>
            <a:spLocks noGrp="1"/>
          </p:cNvSpPr>
          <p:nvPr>
            <p:ph type="ftr" sz="quarter" idx="2"/>
          </p:nvPr>
        </p:nvSpPr>
        <p:spPr>
          <a:xfrm>
            <a:off x="0" y="9428584"/>
            <a:ext cx="2945659" cy="498055"/>
          </a:xfrm>
          <a:prstGeom prst="rect">
            <a:avLst/>
          </a:prstGeom>
        </p:spPr>
        <p:txBody>
          <a:bodyPr vert="horz" lIns="91429" tIns="45714" rIns="91429" bIns="45714"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B83EFC38-C369-3CD0-E4E8-C5B4A0AD78C5}"/>
              </a:ext>
            </a:extLst>
          </p:cNvPr>
          <p:cNvSpPr>
            <a:spLocks noGrp="1"/>
          </p:cNvSpPr>
          <p:nvPr>
            <p:ph type="sldNum" sz="quarter" idx="3"/>
          </p:nvPr>
        </p:nvSpPr>
        <p:spPr>
          <a:xfrm>
            <a:off x="3850444" y="9428584"/>
            <a:ext cx="2945659" cy="498055"/>
          </a:xfrm>
          <a:prstGeom prst="rect">
            <a:avLst/>
          </a:prstGeom>
        </p:spPr>
        <p:txBody>
          <a:bodyPr vert="horz" lIns="91429" tIns="45714" rIns="91429" bIns="45714" rtlCol="0" anchor="b"/>
          <a:lstStyle>
            <a:lvl1pPr algn="r">
              <a:defRPr sz="1200"/>
            </a:lvl1pPr>
          </a:lstStyle>
          <a:p>
            <a:fld id="{A0A20DD9-11D7-46B1-BC76-24387D58D0CC}" type="slidenum">
              <a:rPr lang="el-GR" smtClean="0"/>
              <a:t>‹#›</a:t>
            </a:fld>
            <a:endParaRPr lang="el-GR"/>
          </a:p>
        </p:txBody>
      </p:sp>
    </p:spTree>
    <p:extLst>
      <p:ext uri="{BB962C8B-B14F-4D97-AF65-F5344CB8AC3E}">
        <p14:creationId xmlns:p14="http://schemas.microsoft.com/office/powerpoint/2010/main" val="22610964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8056"/>
          </a:xfrm>
          <a:prstGeom prst="rect">
            <a:avLst/>
          </a:prstGeom>
        </p:spPr>
        <p:txBody>
          <a:bodyPr vert="horz" lIns="91429" tIns="45714" rIns="91429" bIns="45714" rtlCol="0"/>
          <a:lstStyle>
            <a:lvl1pPr algn="l">
              <a:defRPr sz="1200"/>
            </a:lvl1pPr>
          </a:lstStyle>
          <a:p>
            <a:endParaRPr lang="el-GR"/>
          </a:p>
        </p:txBody>
      </p:sp>
      <p:sp>
        <p:nvSpPr>
          <p:cNvPr id="3" name="Θέση ημερομηνίας 2"/>
          <p:cNvSpPr>
            <a:spLocks noGrp="1"/>
          </p:cNvSpPr>
          <p:nvPr>
            <p:ph type="dt" idx="1"/>
          </p:nvPr>
        </p:nvSpPr>
        <p:spPr>
          <a:xfrm>
            <a:off x="3850444" y="0"/>
            <a:ext cx="2945659" cy="498056"/>
          </a:xfrm>
          <a:prstGeom prst="rect">
            <a:avLst/>
          </a:prstGeom>
        </p:spPr>
        <p:txBody>
          <a:bodyPr vert="horz" lIns="91429" tIns="45714" rIns="91429" bIns="45714" rtlCol="0"/>
          <a:lstStyle>
            <a:lvl1pPr algn="r">
              <a:defRPr sz="1200"/>
            </a:lvl1pPr>
          </a:lstStyle>
          <a:p>
            <a:fld id="{5491C5B3-93E7-4F10-BBF1-AD2CFE253626}" type="datetimeFigureOut">
              <a:rPr lang="el-GR" smtClean="0"/>
              <a:t>05/10/2022</a:t>
            </a:fld>
            <a:endParaRPr lang="el-GR"/>
          </a:p>
        </p:txBody>
      </p:sp>
      <p:sp>
        <p:nvSpPr>
          <p:cNvPr id="4" name="Θέση εικόνας διαφάνειας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29" tIns="45714" rIns="91429" bIns="45714" rtlCol="0" anchor="ctr"/>
          <a:lstStyle/>
          <a:p>
            <a:endParaRPr lang="el-GR"/>
          </a:p>
        </p:txBody>
      </p:sp>
      <p:sp>
        <p:nvSpPr>
          <p:cNvPr id="5" name="Θέση σημειώσεων 4"/>
          <p:cNvSpPr>
            <a:spLocks noGrp="1"/>
          </p:cNvSpPr>
          <p:nvPr>
            <p:ph type="body" sz="quarter" idx="3"/>
          </p:nvPr>
        </p:nvSpPr>
        <p:spPr>
          <a:xfrm>
            <a:off x="679768" y="4777194"/>
            <a:ext cx="5438140" cy="3908614"/>
          </a:xfrm>
          <a:prstGeom prst="rect">
            <a:avLst/>
          </a:prstGeom>
        </p:spPr>
        <p:txBody>
          <a:bodyPr vert="horz" lIns="91429" tIns="45714" rIns="91429" bIns="45714"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28584"/>
            <a:ext cx="2945659" cy="498055"/>
          </a:xfrm>
          <a:prstGeom prst="rect">
            <a:avLst/>
          </a:prstGeom>
        </p:spPr>
        <p:txBody>
          <a:bodyPr vert="horz" lIns="91429" tIns="45714" rIns="91429" bIns="45714"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0444" y="9428584"/>
            <a:ext cx="2945659" cy="498055"/>
          </a:xfrm>
          <a:prstGeom prst="rect">
            <a:avLst/>
          </a:prstGeom>
        </p:spPr>
        <p:txBody>
          <a:bodyPr vert="horz" lIns="91429" tIns="45714" rIns="91429" bIns="45714" rtlCol="0" anchor="b"/>
          <a:lstStyle>
            <a:lvl1pPr algn="r">
              <a:defRPr sz="1200"/>
            </a:lvl1pPr>
          </a:lstStyle>
          <a:p>
            <a:fld id="{8040E03B-1C54-4871-85A7-32DE6E1297C2}" type="slidenum">
              <a:rPr lang="el-GR" smtClean="0"/>
              <a:t>‹#›</a:t>
            </a:fld>
            <a:endParaRPr lang="el-GR"/>
          </a:p>
        </p:txBody>
      </p:sp>
    </p:spTree>
    <p:extLst>
      <p:ext uri="{BB962C8B-B14F-4D97-AF65-F5344CB8AC3E}">
        <p14:creationId xmlns:p14="http://schemas.microsoft.com/office/powerpoint/2010/main" val="33988530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28119D-A9F3-EE26-0641-9FEC4FA33FB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5AF7349-637F-8B46-65D5-B4BDD8B0E617}"/>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C9FACFD-4F87-B729-AF77-0540F5C81734}"/>
              </a:ext>
            </a:extLst>
          </p:cNvPr>
          <p:cNvSpPr>
            <a:spLocks noGrp="1"/>
          </p:cNvSpPr>
          <p:nvPr>
            <p:ph type="dt" sz="half" idx="10"/>
          </p:nvPr>
        </p:nvSpPr>
        <p:spPr/>
        <p:txBody>
          <a:bodyPr/>
          <a:lstStyle/>
          <a:p>
            <a:fld id="{114423AF-1F71-4E9B-84E3-B4DB21E7CD15}" type="datetime1">
              <a:rPr lang="el-GR" smtClean="0"/>
              <a:t>05/10/2022</a:t>
            </a:fld>
            <a:endParaRPr lang="el-GR"/>
          </a:p>
        </p:txBody>
      </p:sp>
      <p:sp>
        <p:nvSpPr>
          <p:cNvPr id="5" name="Θέση υποσέλιδου 4">
            <a:extLst>
              <a:ext uri="{FF2B5EF4-FFF2-40B4-BE49-F238E27FC236}">
                <a16:creationId xmlns:a16="http://schemas.microsoft.com/office/drawing/2014/main" id="{72A9709D-C25E-581D-451B-13655F75F65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91A86CC-9D2C-9099-DD5E-9D3C7C7A4BB7}"/>
              </a:ext>
            </a:extLst>
          </p:cNvPr>
          <p:cNvSpPr>
            <a:spLocks noGrp="1"/>
          </p:cNvSpPr>
          <p:nvPr>
            <p:ph type="sldNum" sz="quarter" idx="12"/>
          </p:nvPr>
        </p:nvSpPr>
        <p:spPr/>
        <p:txBody>
          <a:bodyPr/>
          <a:lstStyle/>
          <a:p>
            <a:fld id="{C4BCAE7C-4A64-4B6E-8856-FD60048404F0}" type="slidenum">
              <a:rPr lang="el-GR" smtClean="0"/>
              <a:t>‹#›</a:t>
            </a:fld>
            <a:endParaRPr lang="el-GR"/>
          </a:p>
        </p:txBody>
      </p:sp>
    </p:spTree>
    <p:extLst>
      <p:ext uri="{BB962C8B-B14F-4D97-AF65-F5344CB8AC3E}">
        <p14:creationId xmlns:p14="http://schemas.microsoft.com/office/powerpoint/2010/main" val="3685263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97275A-7EE1-C959-6F03-6D8CB039C69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77C3F81-C97F-E3A6-23E2-48676D9BB4D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162FCD4-42EF-173D-CF0F-614660B5EBDA}"/>
              </a:ext>
            </a:extLst>
          </p:cNvPr>
          <p:cNvSpPr>
            <a:spLocks noGrp="1"/>
          </p:cNvSpPr>
          <p:nvPr>
            <p:ph type="dt" sz="half" idx="10"/>
          </p:nvPr>
        </p:nvSpPr>
        <p:spPr/>
        <p:txBody>
          <a:bodyPr/>
          <a:lstStyle/>
          <a:p>
            <a:fld id="{315FA52E-F589-4396-B5C0-9E7653A25F78}" type="datetime1">
              <a:rPr lang="el-GR" smtClean="0"/>
              <a:t>05/10/2022</a:t>
            </a:fld>
            <a:endParaRPr lang="el-GR"/>
          </a:p>
        </p:txBody>
      </p:sp>
      <p:sp>
        <p:nvSpPr>
          <p:cNvPr id="5" name="Θέση υποσέλιδου 4">
            <a:extLst>
              <a:ext uri="{FF2B5EF4-FFF2-40B4-BE49-F238E27FC236}">
                <a16:creationId xmlns:a16="http://schemas.microsoft.com/office/drawing/2014/main" id="{6108698E-9D55-2345-27CA-34586256BE6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713916C-1BE7-0BE6-CE58-2B24800E4BAD}"/>
              </a:ext>
            </a:extLst>
          </p:cNvPr>
          <p:cNvSpPr>
            <a:spLocks noGrp="1"/>
          </p:cNvSpPr>
          <p:nvPr>
            <p:ph type="sldNum" sz="quarter" idx="12"/>
          </p:nvPr>
        </p:nvSpPr>
        <p:spPr/>
        <p:txBody>
          <a:bodyPr/>
          <a:lstStyle/>
          <a:p>
            <a:fld id="{C4BCAE7C-4A64-4B6E-8856-FD60048404F0}" type="slidenum">
              <a:rPr lang="el-GR" smtClean="0"/>
              <a:t>‹#›</a:t>
            </a:fld>
            <a:endParaRPr lang="el-GR"/>
          </a:p>
        </p:txBody>
      </p:sp>
    </p:spTree>
    <p:extLst>
      <p:ext uri="{BB962C8B-B14F-4D97-AF65-F5344CB8AC3E}">
        <p14:creationId xmlns:p14="http://schemas.microsoft.com/office/powerpoint/2010/main" val="323816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55E3536-0767-8887-BABF-2025AE0A2032}"/>
              </a:ext>
            </a:extLst>
          </p:cNvPr>
          <p:cNvSpPr>
            <a:spLocks noGrp="1"/>
          </p:cNvSpPr>
          <p:nvPr>
            <p:ph type="title" orient="vert"/>
          </p:nvPr>
        </p:nvSpPr>
        <p:spPr>
          <a:xfrm>
            <a:off x="8724901"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B17649D-5879-8D15-759B-1F2C4A746FA4}"/>
              </a:ext>
            </a:extLst>
          </p:cNvPr>
          <p:cNvSpPr>
            <a:spLocks noGrp="1"/>
          </p:cNvSpPr>
          <p:nvPr>
            <p:ph type="body" orient="vert" idx="1"/>
          </p:nvPr>
        </p:nvSpPr>
        <p:spPr>
          <a:xfrm>
            <a:off x="838201"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6773B1A-7CED-03B8-A8F9-9721EFB7CCF0}"/>
              </a:ext>
            </a:extLst>
          </p:cNvPr>
          <p:cNvSpPr>
            <a:spLocks noGrp="1"/>
          </p:cNvSpPr>
          <p:nvPr>
            <p:ph type="dt" sz="half" idx="10"/>
          </p:nvPr>
        </p:nvSpPr>
        <p:spPr/>
        <p:txBody>
          <a:bodyPr/>
          <a:lstStyle/>
          <a:p>
            <a:fld id="{7F1758AA-AE5F-499B-B07D-8BB853CD587B}" type="datetime1">
              <a:rPr lang="el-GR" smtClean="0"/>
              <a:t>05/10/2022</a:t>
            </a:fld>
            <a:endParaRPr lang="el-GR"/>
          </a:p>
        </p:txBody>
      </p:sp>
      <p:sp>
        <p:nvSpPr>
          <p:cNvPr id="5" name="Θέση υποσέλιδου 4">
            <a:extLst>
              <a:ext uri="{FF2B5EF4-FFF2-40B4-BE49-F238E27FC236}">
                <a16:creationId xmlns:a16="http://schemas.microsoft.com/office/drawing/2014/main" id="{CB89ED1E-41C6-4E8D-088A-462027EC96F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6BD7CF0-5F72-FE74-88F8-2120597B83EC}"/>
              </a:ext>
            </a:extLst>
          </p:cNvPr>
          <p:cNvSpPr>
            <a:spLocks noGrp="1"/>
          </p:cNvSpPr>
          <p:nvPr>
            <p:ph type="sldNum" sz="quarter" idx="12"/>
          </p:nvPr>
        </p:nvSpPr>
        <p:spPr/>
        <p:txBody>
          <a:bodyPr/>
          <a:lstStyle/>
          <a:p>
            <a:fld id="{C4BCAE7C-4A64-4B6E-8856-FD60048404F0}" type="slidenum">
              <a:rPr lang="el-GR" smtClean="0"/>
              <a:t>‹#›</a:t>
            </a:fld>
            <a:endParaRPr lang="el-GR"/>
          </a:p>
        </p:txBody>
      </p:sp>
    </p:spTree>
    <p:extLst>
      <p:ext uri="{BB962C8B-B14F-4D97-AF65-F5344CB8AC3E}">
        <p14:creationId xmlns:p14="http://schemas.microsoft.com/office/powerpoint/2010/main" val="194235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12A32F-4A48-B13F-BFD8-98B804678D1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BB7DD66-8949-53EB-5245-BD4A4B4DB6E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0F6B241-2682-06CA-87F5-68B2A3745452}"/>
              </a:ext>
            </a:extLst>
          </p:cNvPr>
          <p:cNvSpPr>
            <a:spLocks noGrp="1"/>
          </p:cNvSpPr>
          <p:nvPr>
            <p:ph type="dt" sz="half" idx="10"/>
          </p:nvPr>
        </p:nvSpPr>
        <p:spPr/>
        <p:txBody>
          <a:bodyPr/>
          <a:lstStyle/>
          <a:p>
            <a:fld id="{1188AD4D-6603-45E1-A551-C70A773F23DA}" type="datetime1">
              <a:rPr lang="el-GR" smtClean="0"/>
              <a:t>05/10/2022</a:t>
            </a:fld>
            <a:endParaRPr lang="el-GR"/>
          </a:p>
        </p:txBody>
      </p:sp>
      <p:sp>
        <p:nvSpPr>
          <p:cNvPr id="5" name="Θέση υποσέλιδου 4">
            <a:extLst>
              <a:ext uri="{FF2B5EF4-FFF2-40B4-BE49-F238E27FC236}">
                <a16:creationId xmlns:a16="http://schemas.microsoft.com/office/drawing/2014/main" id="{62F11DA2-105D-BAFE-1AC3-594E757D9B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3BAAAD0-1705-0BC1-189D-36727095E9C9}"/>
              </a:ext>
            </a:extLst>
          </p:cNvPr>
          <p:cNvSpPr>
            <a:spLocks noGrp="1"/>
          </p:cNvSpPr>
          <p:nvPr>
            <p:ph type="sldNum" sz="quarter" idx="12"/>
          </p:nvPr>
        </p:nvSpPr>
        <p:spPr/>
        <p:txBody>
          <a:bodyPr/>
          <a:lstStyle/>
          <a:p>
            <a:fld id="{C4BCAE7C-4A64-4B6E-8856-FD60048404F0}" type="slidenum">
              <a:rPr lang="el-GR" smtClean="0"/>
              <a:t>‹#›</a:t>
            </a:fld>
            <a:endParaRPr lang="el-GR"/>
          </a:p>
        </p:txBody>
      </p:sp>
    </p:spTree>
    <p:extLst>
      <p:ext uri="{BB962C8B-B14F-4D97-AF65-F5344CB8AC3E}">
        <p14:creationId xmlns:p14="http://schemas.microsoft.com/office/powerpoint/2010/main" val="140109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18AD2D-FAA7-C3D9-48CC-3B163569C60A}"/>
              </a:ext>
            </a:extLst>
          </p:cNvPr>
          <p:cNvSpPr>
            <a:spLocks noGrp="1"/>
          </p:cNvSpPr>
          <p:nvPr>
            <p:ph type="title"/>
          </p:nvPr>
        </p:nvSpPr>
        <p:spPr>
          <a:xfrm>
            <a:off x="831852" y="1709741"/>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B6AC3E4-C6D9-9464-0714-FFCDFC5C832A}"/>
              </a:ext>
            </a:extLst>
          </p:cNvPr>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94C9248-AAC2-16EE-1376-FFA46C9928CB}"/>
              </a:ext>
            </a:extLst>
          </p:cNvPr>
          <p:cNvSpPr>
            <a:spLocks noGrp="1"/>
          </p:cNvSpPr>
          <p:nvPr>
            <p:ph type="dt" sz="half" idx="10"/>
          </p:nvPr>
        </p:nvSpPr>
        <p:spPr/>
        <p:txBody>
          <a:bodyPr/>
          <a:lstStyle/>
          <a:p>
            <a:fld id="{8F9017D1-F558-4431-8CE9-3F67C936BF0D}" type="datetime1">
              <a:rPr lang="el-GR" smtClean="0"/>
              <a:t>05/10/2022</a:t>
            </a:fld>
            <a:endParaRPr lang="el-GR"/>
          </a:p>
        </p:txBody>
      </p:sp>
      <p:sp>
        <p:nvSpPr>
          <p:cNvPr id="5" name="Θέση υποσέλιδου 4">
            <a:extLst>
              <a:ext uri="{FF2B5EF4-FFF2-40B4-BE49-F238E27FC236}">
                <a16:creationId xmlns:a16="http://schemas.microsoft.com/office/drawing/2014/main" id="{0523B8AA-BF5C-0003-0AC4-B76BA388001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C750E07-935C-FF00-FE99-0E9AEE71D57F}"/>
              </a:ext>
            </a:extLst>
          </p:cNvPr>
          <p:cNvSpPr>
            <a:spLocks noGrp="1"/>
          </p:cNvSpPr>
          <p:nvPr>
            <p:ph type="sldNum" sz="quarter" idx="12"/>
          </p:nvPr>
        </p:nvSpPr>
        <p:spPr/>
        <p:txBody>
          <a:bodyPr/>
          <a:lstStyle/>
          <a:p>
            <a:fld id="{C4BCAE7C-4A64-4B6E-8856-FD60048404F0}" type="slidenum">
              <a:rPr lang="el-GR" smtClean="0"/>
              <a:t>‹#›</a:t>
            </a:fld>
            <a:endParaRPr lang="el-GR"/>
          </a:p>
        </p:txBody>
      </p:sp>
    </p:spTree>
    <p:extLst>
      <p:ext uri="{BB962C8B-B14F-4D97-AF65-F5344CB8AC3E}">
        <p14:creationId xmlns:p14="http://schemas.microsoft.com/office/powerpoint/2010/main" val="396902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C7A743-7D91-F5C3-24E1-1F5DA4EB78C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D31CBCD-EE26-58BE-E7AF-38760C6714ED}"/>
              </a:ext>
            </a:extLst>
          </p:cNvPr>
          <p:cNvSpPr>
            <a:spLocks noGrp="1"/>
          </p:cNvSpPr>
          <p:nvPr>
            <p:ph sz="half" idx="1"/>
          </p:nvPr>
        </p:nvSpPr>
        <p:spPr>
          <a:xfrm>
            <a:off x="838201"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5D2A2ED-1530-470A-14A4-0EDAEB21E809}"/>
              </a:ext>
            </a:extLst>
          </p:cNvPr>
          <p:cNvSpPr>
            <a:spLocks noGrp="1"/>
          </p:cNvSpPr>
          <p:nvPr>
            <p:ph sz="half" idx="2"/>
          </p:nvPr>
        </p:nvSpPr>
        <p:spPr>
          <a:xfrm>
            <a:off x="6172201"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82F603E-11B1-2CBA-3B1D-5DDE32809A51}"/>
              </a:ext>
            </a:extLst>
          </p:cNvPr>
          <p:cNvSpPr>
            <a:spLocks noGrp="1"/>
          </p:cNvSpPr>
          <p:nvPr>
            <p:ph type="dt" sz="half" idx="10"/>
          </p:nvPr>
        </p:nvSpPr>
        <p:spPr/>
        <p:txBody>
          <a:bodyPr/>
          <a:lstStyle/>
          <a:p>
            <a:fld id="{1372C233-D65E-498D-8E10-372824592465}" type="datetime1">
              <a:rPr lang="el-GR" smtClean="0"/>
              <a:t>05/10/2022</a:t>
            </a:fld>
            <a:endParaRPr lang="el-GR"/>
          </a:p>
        </p:txBody>
      </p:sp>
      <p:sp>
        <p:nvSpPr>
          <p:cNvPr id="6" name="Θέση υποσέλιδου 5">
            <a:extLst>
              <a:ext uri="{FF2B5EF4-FFF2-40B4-BE49-F238E27FC236}">
                <a16:creationId xmlns:a16="http://schemas.microsoft.com/office/drawing/2014/main" id="{20917BCB-56F7-E077-660C-E048C8272A6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07396AB-D046-1541-7FEE-80015E15237A}"/>
              </a:ext>
            </a:extLst>
          </p:cNvPr>
          <p:cNvSpPr>
            <a:spLocks noGrp="1"/>
          </p:cNvSpPr>
          <p:nvPr>
            <p:ph type="sldNum" sz="quarter" idx="12"/>
          </p:nvPr>
        </p:nvSpPr>
        <p:spPr/>
        <p:txBody>
          <a:bodyPr/>
          <a:lstStyle/>
          <a:p>
            <a:fld id="{C4BCAE7C-4A64-4B6E-8856-FD60048404F0}" type="slidenum">
              <a:rPr lang="el-GR" smtClean="0"/>
              <a:t>‹#›</a:t>
            </a:fld>
            <a:endParaRPr lang="el-GR"/>
          </a:p>
        </p:txBody>
      </p:sp>
    </p:spTree>
    <p:extLst>
      <p:ext uri="{BB962C8B-B14F-4D97-AF65-F5344CB8AC3E}">
        <p14:creationId xmlns:p14="http://schemas.microsoft.com/office/powerpoint/2010/main" val="97271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D40D80-0600-BA31-9D3C-7C55A4240140}"/>
              </a:ext>
            </a:extLst>
          </p:cNvPr>
          <p:cNvSpPr>
            <a:spLocks noGrp="1"/>
          </p:cNvSpPr>
          <p:nvPr>
            <p:ph type="title"/>
          </p:nvPr>
        </p:nvSpPr>
        <p:spPr>
          <a:xfrm>
            <a:off x="839789" y="365128"/>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0FB8154-10B5-401B-8AE2-D852F3B3FCE5}"/>
              </a:ext>
            </a:extLst>
          </p:cNvPr>
          <p:cNvSpPr>
            <a:spLocks noGrp="1"/>
          </p:cNvSpPr>
          <p:nvPr>
            <p:ph type="body" idx="1"/>
          </p:nvPr>
        </p:nvSpPr>
        <p:spPr>
          <a:xfrm>
            <a:off x="839791"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97F50C6-333E-ACDF-AB4B-17D17CCD9F0E}"/>
              </a:ext>
            </a:extLst>
          </p:cNvPr>
          <p:cNvSpPr>
            <a:spLocks noGrp="1"/>
          </p:cNvSpPr>
          <p:nvPr>
            <p:ph sz="half" idx="2"/>
          </p:nvPr>
        </p:nvSpPr>
        <p:spPr>
          <a:xfrm>
            <a:off x="839791" y="2505076"/>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2162FE5-92A4-CEC4-26A8-EF9DBE1ADB53}"/>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64CA7F3-F639-D518-7D9D-9703F88BD0F0}"/>
              </a:ext>
            </a:extLst>
          </p:cNvPr>
          <p:cNvSpPr>
            <a:spLocks noGrp="1"/>
          </p:cNvSpPr>
          <p:nvPr>
            <p:ph sz="quarter" idx="4"/>
          </p:nvPr>
        </p:nvSpPr>
        <p:spPr>
          <a:xfrm>
            <a:off x="6172202" y="2505076"/>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43F51A7-39EA-8947-4C33-33F158F6103E}"/>
              </a:ext>
            </a:extLst>
          </p:cNvPr>
          <p:cNvSpPr>
            <a:spLocks noGrp="1"/>
          </p:cNvSpPr>
          <p:nvPr>
            <p:ph type="dt" sz="half" idx="10"/>
          </p:nvPr>
        </p:nvSpPr>
        <p:spPr/>
        <p:txBody>
          <a:bodyPr/>
          <a:lstStyle/>
          <a:p>
            <a:fld id="{F3D95C20-610A-45AA-9BC7-4DF6A3BC0731}" type="datetime1">
              <a:rPr lang="el-GR" smtClean="0"/>
              <a:t>05/10/2022</a:t>
            </a:fld>
            <a:endParaRPr lang="el-GR"/>
          </a:p>
        </p:txBody>
      </p:sp>
      <p:sp>
        <p:nvSpPr>
          <p:cNvPr id="8" name="Θέση υποσέλιδου 7">
            <a:extLst>
              <a:ext uri="{FF2B5EF4-FFF2-40B4-BE49-F238E27FC236}">
                <a16:creationId xmlns:a16="http://schemas.microsoft.com/office/drawing/2014/main" id="{DE0787EB-A9F0-6572-D36A-FF1A71273CD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809F46F-303A-4B5D-4743-0AA3DF9C8055}"/>
              </a:ext>
            </a:extLst>
          </p:cNvPr>
          <p:cNvSpPr>
            <a:spLocks noGrp="1"/>
          </p:cNvSpPr>
          <p:nvPr>
            <p:ph type="sldNum" sz="quarter" idx="12"/>
          </p:nvPr>
        </p:nvSpPr>
        <p:spPr/>
        <p:txBody>
          <a:bodyPr/>
          <a:lstStyle/>
          <a:p>
            <a:fld id="{C4BCAE7C-4A64-4B6E-8856-FD60048404F0}" type="slidenum">
              <a:rPr lang="el-GR" smtClean="0"/>
              <a:t>‹#›</a:t>
            </a:fld>
            <a:endParaRPr lang="el-GR"/>
          </a:p>
        </p:txBody>
      </p:sp>
    </p:spTree>
    <p:extLst>
      <p:ext uri="{BB962C8B-B14F-4D97-AF65-F5344CB8AC3E}">
        <p14:creationId xmlns:p14="http://schemas.microsoft.com/office/powerpoint/2010/main" val="102557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4F29A9-2D7D-2766-D572-E749E0C74DD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7390084-183D-361C-7E4E-7EF1F904273B}"/>
              </a:ext>
            </a:extLst>
          </p:cNvPr>
          <p:cNvSpPr>
            <a:spLocks noGrp="1"/>
          </p:cNvSpPr>
          <p:nvPr>
            <p:ph type="dt" sz="half" idx="10"/>
          </p:nvPr>
        </p:nvSpPr>
        <p:spPr/>
        <p:txBody>
          <a:bodyPr/>
          <a:lstStyle/>
          <a:p>
            <a:fld id="{14C9A27C-F241-44DA-913F-CB3878E89A58}" type="datetime1">
              <a:rPr lang="el-GR" smtClean="0"/>
              <a:t>05/10/2022</a:t>
            </a:fld>
            <a:endParaRPr lang="el-GR"/>
          </a:p>
        </p:txBody>
      </p:sp>
      <p:sp>
        <p:nvSpPr>
          <p:cNvPr id="4" name="Θέση υποσέλιδου 3">
            <a:extLst>
              <a:ext uri="{FF2B5EF4-FFF2-40B4-BE49-F238E27FC236}">
                <a16:creationId xmlns:a16="http://schemas.microsoft.com/office/drawing/2014/main" id="{4A8C40C4-796A-DA63-99DA-805115485F4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867FF9EE-80AA-06A1-5E07-0DA7E0277116}"/>
              </a:ext>
            </a:extLst>
          </p:cNvPr>
          <p:cNvSpPr>
            <a:spLocks noGrp="1"/>
          </p:cNvSpPr>
          <p:nvPr>
            <p:ph type="sldNum" sz="quarter" idx="12"/>
          </p:nvPr>
        </p:nvSpPr>
        <p:spPr/>
        <p:txBody>
          <a:bodyPr/>
          <a:lstStyle/>
          <a:p>
            <a:fld id="{C4BCAE7C-4A64-4B6E-8856-FD60048404F0}" type="slidenum">
              <a:rPr lang="el-GR" smtClean="0"/>
              <a:t>‹#›</a:t>
            </a:fld>
            <a:endParaRPr lang="el-GR"/>
          </a:p>
        </p:txBody>
      </p:sp>
    </p:spTree>
    <p:extLst>
      <p:ext uri="{BB962C8B-B14F-4D97-AF65-F5344CB8AC3E}">
        <p14:creationId xmlns:p14="http://schemas.microsoft.com/office/powerpoint/2010/main" val="190073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203EEFE-5AD7-92A8-985E-B675C3C27DC0}"/>
              </a:ext>
            </a:extLst>
          </p:cNvPr>
          <p:cNvSpPr>
            <a:spLocks noGrp="1"/>
          </p:cNvSpPr>
          <p:nvPr>
            <p:ph type="dt" sz="half" idx="10"/>
          </p:nvPr>
        </p:nvSpPr>
        <p:spPr/>
        <p:txBody>
          <a:bodyPr/>
          <a:lstStyle/>
          <a:p>
            <a:fld id="{EA5C232F-BC80-4CE8-AC2B-6050ADCF8777}" type="datetime1">
              <a:rPr lang="el-GR" smtClean="0"/>
              <a:t>05/10/2022</a:t>
            </a:fld>
            <a:endParaRPr lang="el-GR"/>
          </a:p>
        </p:txBody>
      </p:sp>
      <p:sp>
        <p:nvSpPr>
          <p:cNvPr id="3" name="Θέση υποσέλιδου 2">
            <a:extLst>
              <a:ext uri="{FF2B5EF4-FFF2-40B4-BE49-F238E27FC236}">
                <a16:creationId xmlns:a16="http://schemas.microsoft.com/office/drawing/2014/main" id="{B9FB2C3F-C840-B9F6-BEF9-01A9F94FEF3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8213D856-8603-C664-D35A-EEAC6597C335}"/>
              </a:ext>
            </a:extLst>
          </p:cNvPr>
          <p:cNvSpPr>
            <a:spLocks noGrp="1"/>
          </p:cNvSpPr>
          <p:nvPr>
            <p:ph type="sldNum" sz="quarter" idx="12"/>
          </p:nvPr>
        </p:nvSpPr>
        <p:spPr/>
        <p:txBody>
          <a:bodyPr/>
          <a:lstStyle/>
          <a:p>
            <a:fld id="{C4BCAE7C-4A64-4B6E-8856-FD60048404F0}" type="slidenum">
              <a:rPr lang="el-GR" smtClean="0"/>
              <a:t>‹#›</a:t>
            </a:fld>
            <a:endParaRPr lang="el-GR"/>
          </a:p>
        </p:txBody>
      </p:sp>
    </p:spTree>
    <p:extLst>
      <p:ext uri="{BB962C8B-B14F-4D97-AF65-F5344CB8AC3E}">
        <p14:creationId xmlns:p14="http://schemas.microsoft.com/office/powerpoint/2010/main" val="105095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4290FA-5DAD-2C56-C0E7-6FA8DE482B14}"/>
              </a:ext>
            </a:extLst>
          </p:cNvPr>
          <p:cNvSpPr>
            <a:spLocks noGrp="1"/>
          </p:cNvSpPr>
          <p:nvPr>
            <p:ph type="title"/>
          </p:nvPr>
        </p:nvSpPr>
        <p:spPr>
          <a:xfrm>
            <a:off x="839790" y="457200"/>
            <a:ext cx="3932236"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AE55AC0-50E3-75CB-8DC8-F9E6D2378E97}"/>
              </a:ext>
            </a:extLst>
          </p:cNvPr>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4FA987D-3FF1-13D7-9D75-D5382E66C13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8EBC74C-C0CA-8437-97D4-812075A255B5}"/>
              </a:ext>
            </a:extLst>
          </p:cNvPr>
          <p:cNvSpPr>
            <a:spLocks noGrp="1"/>
          </p:cNvSpPr>
          <p:nvPr>
            <p:ph type="dt" sz="half" idx="10"/>
          </p:nvPr>
        </p:nvSpPr>
        <p:spPr/>
        <p:txBody>
          <a:bodyPr/>
          <a:lstStyle/>
          <a:p>
            <a:fld id="{981FCBE7-AD2C-4E54-94DC-928F09FBCBE9}" type="datetime1">
              <a:rPr lang="el-GR" smtClean="0"/>
              <a:t>05/10/2022</a:t>
            </a:fld>
            <a:endParaRPr lang="el-GR"/>
          </a:p>
        </p:txBody>
      </p:sp>
      <p:sp>
        <p:nvSpPr>
          <p:cNvPr id="6" name="Θέση υποσέλιδου 5">
            <a:extLst>
              <a:ext uri="{FF2B5EF4-FFF2-40B4-BE49-F238E27FC236}">
                <a16:creationId xmlns:a16="http://schemas.microsoft.com/office/drawing/2014/main" id="{6D349008-E2E7-91EF-6227-14C86FD7AE6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B81145B-286C-9BC3-41BA-571ECEAF07BD}"/>
              </a:ext>
            </a:extLst>
          </p:cNvPr>
          <p:cNvSpPr>
            <a:spLocks noGrp="1"/>
          </p:cNvSpPr>
          <p:nvPr>
            <p:ph type="sldNum" sz="quarter" idx="12"/>
          </p:nvPr>
        </p:nvSpPr>
        <p:spPr/>
        <p:txBody>
          <a:bodyPr/>
          <a:lstStyle/>
          <a:p>
            <a:fld id="{C4BCAE7C-4A64-4B6E-8856-FD60048404F0}" type="slidenum">
              <a:rPr lang="el-GR" smtClean="0"/>
              <a:t>‹#›</a:t>
            </a:fld>
            <a:endParaRPr lang="el-GR"/>
          </a:p>
        </p:txBody>
      </p:sp>
    </p:spTree>
    <p:extLst>
      <p:ext uri="{BB962C8B-B14F-4D97-AF65-F5344CB8AC3E}">
        <p14:creationId xmlns:p14="http://schemas.microsoft.com/office/powerpoint/2010/main" val="339673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1020C7-63C7-2028-96CA-AF3F09A8940B}"/>
              </a:ext>
            </a:extLst>
          </p:cNvPr>
          <p:cNvSpPr>
            <a:spLocks noGrp="1"/>
          </p:cNvSpPr>
          <p:nvPr>
            <p:ph type="title"/>
          </p:nvPr>
        </p:nvSpPr>
        <p:spPr>
          <a:xfrm>
            <a:off x="839790" y="457200"/>
            <a:ext cx="3932236"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77E7545-2D7E-B610-BDF7-5BD973208D88}"/>
              </a:ext>
            </a:extLst>
          </p:cNvPr>
          <p:cNvSpPr>
            <a:spLocks noGrp="1"/>
          </p:cNvSpPr>
          <p:nvPr>
            <p:ph type="pic" idx="1"/>
          </p:nvPr>
        </p:nvSpPr>
        <p:spPr>
          <a:xfrm>
            <a:off x="5183188" y="987428"/>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l-GR"/>
          </a:p>
        </p:txBody>
      </p:sp>
      <p:sp>
        <p:nvSpPr>
          <p:cNvPr id="4" name="Θέση κειμένου 3">
            <a:extLst>
              <a:ext uri="{FF2B5EF4-FFF2-40B4-BE49-F238E27FC236}">
                <a16:creationId xmlns:a16="http://schemas.microsoft.com/office/drawing/2014/main" id="{13C7EC5F-7BAB-D16F-F4A7-9A9795E041D9}"/>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30C340A-BD7A-4ED5-8469-69921475581A}"/>
              </a:ext>
            </a:extLst>
          </p:cNvPr>
          <p:cNvSpPr>
            <a:spLocks noGrp="1"/>
          </p:cNvSpPr>
          <p:nvPr>
            <p:ph type="dt" sz="half" idx="10"/>
          </p:nvPr>
        </p:nvSpPr>
        <p:spPr/>
        <p:txBody>
          <a:bodyPr/>
          <a:lstStyle/>
          <a:p>
            <a:fld id="{B2B2A37E-94A6-46AE-AB37-9B95DFF18A74}" type="datetime1">
              <a:rPr lang="el-GR" smtClean="0"/>
              <a:t>05/10/2022</a:t>
            </a:fld>
            <a:endParaRPr lang="el-GR"/>
          </a:p>
        </p:txBody>
      </p:sp>
      <p:sp>
        <p:nvSpPr>
          <p:cNvPr id="6" name="Θέση υποσέλιδου 5">
            <a:extLst>
              <a:ext uri="{FF2B5EF4-FFF2-40B4-BE49-F238E27FC236}">
                <a16:creationId xmlns:a16="http://schemas.microsoft.com/office/drawing/2014/main" id="{7706706A-7FDA-1FA9-D91B-FC5B59512FD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4276203-F87D-509A-C311-D7A349940723}"/>
              </a:ext>
            </a:extLst>
          </p:cNvPr>
          <p:cNvSpPr>
            <a:spLocks noGrp="1"/>
          </p:cNvSpPr>
          <p:nvPr>
            <p:ph type="sldNum" sz="quarter" idx="12"/>
          </p:nvPr>
        </p:nvSpPr>
        <p:spPr/>
        <p:txBody>
          <a:bodyPr/>
          <a:lstStyle/>
          <a:p>
            <a:fld id="{C4BCAE7C-4A64-4B6E-8856-FD60048404F0}" type="slidenum">
              <a:rPr lang="el-GR" smtClean="0"/>
              <a:t>‹#›</a:t>
            </a:fld>
            <a:endParaRPr lang="el-GR"/>
          </a:p>
        </p:txBody>
      </p:sp>
    </p:spTree>
    <p:extLst>
      <p:ext uri="{BB962C8B-B14F-4D97-AF65-F5344CB8AC3E}">
        <p14:creationId xmlns:p14="http://schemas.microsoft.com/office/powerpoint/2010/main" val="3566891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5881D62-51B6-A3F4-7F52-02CF9AB9235E}"/>
              </a:ext>
            </a:extLst>
          </p:cNvPr>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8580011-FE3E-DD7A-542D-B3E2112DE810}"/>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AC7D0C5-423E-0853-7600-1BBF4804B8D6}"/>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0EA42-C81A-400E-B186-388EFB66E28A}" type="datetime1">
              <a:rPr lang="el-GR" smtClean="0"/>
              <a:t>05/10/2022</a:t>
            </a:fld>
            <a:endParaRPr lang="el-GR"/>
          </a:p>
        </p:txBody>
      </p:sp>
      <p:sp>
        <p:nvSpPr>
          <p:cNvPr id="5" name="Θέση υποσέλιδου 4">
            <a:extLst>
              <a:ext uri="{FF2B5EF4-FFF2-40B4-BE49-F238E27FC236}">
                <a16:creationId xmlns:a16="http://schemas.microsoft.com/office/drawing/2014/main" id="{509A4319-3043-3F9D-5D31-676891DE8BEE}"/>
              </a:ext>
            </a:extLst>
          </p:cNvPr>
          <p:cNvSpPr>
            <a:spLocks noGrp="1"/>
          </p:cNvSpPr>
          <p:nvPr>
            <p:ph type="ftr" sz="quarter" idx="3"/>
          </p:nvPr>
        </p:nvSpPr>
        <p:spPr>
          <a:xfrm>
            <a:off x="4038602"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6314530-186E-C268-1DD3-B704152B4070}"/>
              </a:ext>
            </a:extLst>
          </p:cNvPr>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CAE7C-4A64-4B6E-8856-FD60048404F0}" type="slidenum">
              <a:rPr lang="el-GR" smtClean="0"/>
              <a:t>‹#›</a:t>
            </a:fld>
            <a:endParaRPr lang="el-GR"/>
          </a:p>
        </p:txBody>
      </p:sp>
    </p:spTree>
    <p:extLst>
      <p:ext uri="{BB962C8B-B14F-4D97-AF65-F5344CB8AC3E}">
        <p14:creationId xmlns:p14="http://schemas.microsoft.com/office/powerpoint/2010/main" val="210764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l-GR"/>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47DF28-CF72-A064-FB88-B8B2E6430D20}"/>
              </a:ext>
            </a:extLst>
          </p:cNvPr>
          <p:cNvSpPr>
            <a:spLocks noGrp="1"/>
          </p:cNvSpPr>
          <p:nvPr>
            <p:ph type="ctrTitle"/>
          </p:nvPr>
        </p:nvSpPr>
        <p:spPr>
          <a:xfrm>
            <a:off x="314325" y="1520462"/>
            <a:ext cx="11382375" cy="1771650"/>
          </a:xfrm>
        </p:spPr>
        <p:txBody>
          <a:bodyPr>
            <a:normAutofit/>
          </a:bodyPr>
          <a:lstStyle/>
          <a:p>
            <a:r>
              <a:rPr lang="el-GR" sz="3600" dirty="0">
                <a:solidFill>
                  <a:srgbClr val="C00000"/>
                </a:solidFill>
                <a:latin typeface="Arial Black" panose="020B0A04020102020204" pitchFamily="34" charset="0"/>
              </a:rPr>
              <a:t>Για μια Προοδευτική Ευρώπη:</a:t>
            </a:r>
            <a:br>
              <a:rPr lang="el-GR" sz="3200" dirty="0">
                <a:solidFill>
                  <a:srgbClr val="C00000"/>
                </a:solidFill>
                <a:latin typeface="Arial Black" panose="020B0A04020102020204" pitchFamily="34" charset="0"/>
              </a:rPr>
            </a:br>
            <a:r>
              <a:rPr lang="el-GR" sz="2800" dirty="0">
                <a:solidFill>
                  <a:srgbClr val="C00000"/>
                </a:solidFill>
                <a:latin typeface="Arial Black" panose="020B0A04020102020204" pitchFamily="34" charset="0"/>
              </a:rPr>
              <a:t>ΠΡΟΚΛΗΣΕΙΣ, ΠΡΟΤΕΡΑΙΟΤΗΤΕΣ, </a:t>
            </a:r>
            <a:br>
              <a:rPr lang="en-US" sz="2800" dirty="0">
                <a:solidFill>
                  <a:srgbClr val="C00000"/>
                </a:solidFill>
                <a:latin typeface="Arial Black" panose="020B0A04020102020204" pitchFamily="34" charset="0"/>
              </a:rPr>
            </a:br>
            <a:r>
              <a:rPr lang="el-GR" sz="2800" dirty="0">
                <a:solidFill>
                  <a:srgbClr val="C00000"/>
                </a:solidFill>
                <a:latin typeface="Arial Black" panose="020B0A04020102020204" pitchFamily="34" charset="0"/>
              </a:rPr>
              <a:t>ΠΡΟΥΠΟΘΕΣΕΙΣ</a:t>
            </a:r>
          </a:p>
        </p:txBody>
      </p:sp>
      <p:sp>
        <p:nvSpPr>
          <p:cNvPr id="3" name="Υπότιτλος 2">
            <a:extLst>
              <a:ext uri="{FF2B5EF4-FFF2-40B4-BE49-F238E27FC236}">
                <a16:creationId xmlns:a16="http://schemas.microsoft.com/office/drawing/2014/main" id="{71069C32-F3E9-4232-6D2F-F84B930C8E9E}"/>
              </a:ext>
            </a:extLst>
          </p:cNvPr>
          <p:cNvSpPr>
            <a:spLocks noGrp="1"/>
          </p:cNvSpPr>
          <p:nvPr>
            <p:ph type="subTitle" idx="1"/>
          </p:nvPr>
        </p:nvSpPr>
        <p:spPr>
          <a:xfrm>
            <a:off x="1085850" y="4219576"/>
            <a:ext cx="9582150" cy="2638424"/>
          </a:xfrm>
        </p:spPr>
        <p:txBody>
          <a:bodyPr>
            <a:normAutofit lnSpcReduction="10000"/>
          </a:bodyPr>
          <a:lstStyle/>
          <a:p>
            <a:r>
              <a:rPr lang="el-GR" dirty="0">
                <a:cs typeface="Dreaming Outloud Script Pro" panose="020B0604020202020204" pitchFamily="66" charset="0"/>
              </a:rPr>
              <a:t>Παρέμβαση στην Ημερίδα του ΙΝΕΡΠΟΣΤ </a:t>
            </a:r>
          </a:p>
          <a:p>
            <a:r>
              <a:rPr lang="el-GR" b="1" dirty="0">
                <a:cs typeface="Dreaming Outloud Script Pro" panose="020B0604020202020204" pitchFamily="66" charset="0"/>
              </a:rPr>
              <a:t>«Προοδευτική Ευρώπη: Μέλλον και Προκλήσεις»</a:t>
            </a:r>
          </a:p>
          <a:p>
            <a:endParaRPr lang="el-GR" dirty="0">
              <a:cs typeface="Dreaming Outloud Script Pro" panose="020B0604020202020204" pitchFamily="66" charset="0"/>
            </a:endParaRPr>
          </a:p>
          <a:p>
            <a:r>
              <a:rPr lang="el-GR" dirty="0" err="1">
                <a:cs typeface="Dreaming Outloud Script Pro" panose="020B0604020202020204" pitchFamily="66" charset="0"/>
              </a:rPr>
              <a:t>Λούκα</a:t>
            </a:r>
            <a:r>
              <a:rPr lang="el-GR" dirty="0">
                <a:cs typeface="Dreaming Outloud Script Pro" panose="020B0604020202020204" pitchFamily="66" charset="0"/>
              </a:rPr>
              <a:t> Τ. Κατσέλη,</a:t>
            </a:r>
            <a:r>
              <a:rPr lang="en-US" dirty="0">
                <a:cs typeface="Dreaming Outloud Script Pro" panose="020B0604020202020204" pitchFamily="66" charset="0"/>
              </a:rPr>
              <a:t> </a:t>
            </a:r>
            <a:r>
              <a:rPr lang="el-GR" dirty="0">
                <a:cs typeface="Dreaming Outloud Script Pro" panose="020B0604020202020204" pitchFamily="66" charset="0"/>
              </a:rPr>
              <a:t>Ομότιμη Καθηγήτρια ΕΚΠΑ</a:t>
            </a:r>
          </a:p>
          <a:p>
            <a:endParaRPr lang="el-GR" dirty="0">
              <a:cs typeface="Dreaming Outloud Script Pro" panose="020B0604020202020204" pitchFamily="66" charset="0"/>
            </a:endParaRPr>
          </a:p>
          <a:p>
            <a:r>
              <a:rPr lang="el-GR" dirty="0">
                <a:cs typeface="Dreaming Outloud Script Pro" panose="020B0604020202020204" pitchFamily="66" charset="0"/>
              </a:rPr>
              <a:t>Θεσσαλονίκη, ΤΚΜ/ΤΕΕ, 5 Οκτωβρίου 2022</a:t>
            </a:r>
          </a:p>
        </p:txBody>
      </p:sp>
      <p:pic>
        <p:nvPicPr>
          <p:cNvPr id="6" name="Picture 5">
            <a:extLst>
              <a:ext uri="{FF2B5EF4-FFF2-40B4-BE49-F238E27FC236}">
                <a16:creationId xmlns:a16="http://schemas.microsoft.com/office/drawing/2014/main" id="{0160CACD-74DE-4224-E49A-AA3357F58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807" y="257176"/>
            <a:ext cx="2283468" cy="1142540"/>
          </a:xfrm>
          <a:prstGeom prst="rect">
            <a:avLst/>
          </a:prstGeom>
        </p:spPr>
      </p:pic>
    </p:spTree>
    <p:extLst>
      <p:ext uri="{BB962C8B-B14F-4D97-AF65-F5344CB8AC3E}">
        <p14:creationId xmlns:p14="http://schemas.microsoft.com/office/powerpoint/2010/main" val="3640384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 Θέση περιεχομένου">
            <a:extLst>
              <a:ext uri="{FF2B5EF4-FFF2-40B4-BE49-F238E27FC236}">
                <a16:creationId xmlns:a16="http://schemas.microsoft.com/office/drawing/2014/main" id="{C8568002-F054-DD43-2B8A-775A354B3F13}"/>
              </a:ext>
            </a:extLst>
          </p:cNvPr>
          <p:cNvSpPr>
            <a:spLocks noGrp="1"/>
          </p:cNvSpPr>
          <p:nvPr>
            <p:ph idx="1"/>
          </p:nvPr>
        </p:nvSpPr>
        <p:spPr>
          <a:xfrm>
            <a:off x="466727" y="1253331"/>
            <a:ext cx="10515600" cy="4351338"/>
          </a:xfrm>
        </p:spPr>
        <p:txBody>
          <a:bodyPr>
            <a:normAutofit/>
          </a:bodyPr>
          <a:lstStyle/>
          <a:p>
            <a:pPr marL="0" indent="0" algn="just" eaLnBrk="1" hangingPunct="1">
              <a:buClr>
                <a:schemeClr val="tx2"/>
              </a:buClr>
              <a:buNone/>
            </a:pPr>
            <a:r>
              <a:rPr lang="el-GR" altLang="el-GR" sz="2200" b="1" dirty="0"/>
              <a:t>Πηγές της Πολιτικής Αποξένωσης </a:t>
            </a:r>
          </a:p>
          <a:p>
            <a:pPr algn="just">
              <a:buClr>
                <a:schemeClr val="tx2"/>
              </a:buClr>
            </a:pPr>
            <a:r>
              <a:rPr lang="el-GR" altLang="el-GR" sz="2200" b="1" dirty="0"/>
              <a:t>Εκτεταμένη ανασφάλεια </a:t>
            </a:r>
            <a:r>
              <a:rPr lang="el-GR" altLang="el-GR" sz="2200" dirty="0"/>
              <a:t>λόγω ραγδαίας αύξησης ευέλικτων εργασιακών σχέσεων, υπερχρέωσης, ελλείματος απαιτούμενων δεξιοτήτων στη σύγχρονη ψηφιακή αγορά εργασίας, δημογραφικής γήρανσης και μεταναστευτικών εισροών.</a:t>
            </a:r>
          </a:p>
          <a:p>
            <a:pPr lvl="1" algn="just">
              <a:buClr>
                <a:schemeClr val="tx2"/>
              </a:buClr>
              <a:buFont typeface="Wingdings" panose="05000000000000000000" pitchFamily="2" charset="2"/>
              <a:buChar char="Ø"/>
            </a:pPr>
            <a:r>
              <a:rPr lang="el-GR" altLang="el-GR" sz="2000" dirty="0"/>
              <a:t>Πάνω από 1/3 Ευρωπαίων (=175 εκ.) αντιμετωπίζουν σημαντική χρηματοπιστωτική ανασφάλεια</a:t>
            </a:r>
          </a:p>
          <a:p>
            <a:pPr lvl="1" algn="just">
              <a:buClr>
                <a:schemeClr val="tx2"/>
              </a:buClr>
              <a:buFont typeface="Wingdings" panose="05000000000000000000" pitchFamily="2" charset="2"/>
              <a:buChar char="Ø"/>
            </a:pPr>
            <a:r>
              <a:rPr lang="el-GR" altLang="el-GR" sz="2000" dirty="0"/>
              <a:t>Περίπου 40% δεν μπορούν ν’ αντιμετωπίσουν έκτακτες δαπάνες</a:t>
            </a:r>
          </a:p>
          <a:p>
            <a:pPr lvl="1" algn="just">
              <a:buClr>
                <a:schemeClr val="tx2"/>
              </a:buClr>
              <a:buFont typeface="Wingdings" panose="05000000000000000000" pitchFamily="2" charset="2"/>
              <a:buChar char="Ø"/>
            </a:pPr>
            <a:r>
              <a:rPr lang="el-GR" altLang="el-GR" sz="2000" dirty="0"/>
              <a:t>10% του Ευρωπαϊκού πληθυσμού υπόκειται σε επισιτιστική ανασφάλεια </a:t>
            </a:r>
          </a:p>
          <a:p>
            <a:pPr lvl="1" algn="just">
              <a:buClr>
                <a:schemeClr val="tx2"/>
              </a:buClr>
              <a:buFont typeface="Wingdings" panose="05000000000000000000" pitchFamily="2" charset="2"/>
              <a:buChar char="Ø"/>
            </a:pPr>
            <a:r>
              <a:rPr lang="el-GR" altLang="el-GR" sz="2000" dirty="0"/>
              <a:t>Αποδυνάμωση συλλογικών διαπραγματεύσεων  και σταθερών σχέσεων εργασίας με πλήρη απασχόληση και αξιοπρεπείς συνθήκες.</a:t>
            </a:r>
          </a:p>
          <a:p>
            <a:pPr lvl="2" algn="just">
              <a:buClr>
                <a:schemeClr val="tx2"/>
              </a:buClr>
              <a:buFont typeface="Wingdings" panose="05000000000000000000" pitchFamily="2" charset="2"/>
              <a:buChar char="Ø"/>
            </a:pPr>
            <a:endParaRPr lang="el-GR" altLang="el-GR" dirty="0"/>
          </a:p>
        </p:txBody>
      </p:sp>
      <p:sp>
        <p:nvSpPr>
          <p:cNvPr id="3" name="Θέση αριθμού διαφάνειας 2">
            <a:extLst>
              <a:ext uri="{FF2B5EF4-FFF2-40B4-BE49-F238E27FC236}">
                <a16:creationId xmlns:a16="http://schemas.microsoft.com/office/drawing/2014/main" id="{C346EB14-28D9-D9CB-5B24-2D6C77612519}"/>
              </a:ext>
            </a:extLst>
          </p:cNvPr>
          <p:cNvSpPr>
            <a:spLocks noGrp="1"/>
          </p:cNvSpPr>
          <p:nvPr>
            <p:ph type="sldNum" sz="quarter" idx="12"/>
          </p:nvPr>
        </p:nvSpPr>
        <p:spPr/>
        <p:txBody>
          <a:bodyPr/>
          <a:lstStyle/>
          <a:p>
            <a:fld id="{C4BCAE7C-4A64-4B6E-8856-FD60048404F0}" type="slidenum">
              <a:rPr lang="el-GR" smtClean="0"/>
              <a:t>10</a:t>
            </a:fld>
            <a:endParaRPr lang="el-GR"/>
          </a:p>
        </p:txBody>
      </p:sp>
      <p:sp>
        <p:nvSpPr>
          <p:cNvPr id="2" name="TextBox 1">
            <a:extLst>
              <a:ext uri="{FF2B5EF4-FFF2-40B4-BE49-F238E27FC236}">
                <a16:creationId xmlns:a16="http://schemas.microsoft.com/office/drawing/2014/main" id="{73C494C1-63BC-8CF4-E597-573707BC2553}"/>
              </a:ext>
            </a:extLst>
          </p:cNvPr>
          <p:cNvSpPr txBox="1"/>
          <p:nvPr/>
        </p:nvSpPr>
        <p:spPr>
          <a:xfrm>
            <a:off x="304798" y="136522"/>
            <a:ext cx="11334752" cy="523220"/>
          </a:xfrm>
          <a:prstGeom prst="rect">
            <a:avLst/>
          </a:prstGeom>
          <a:noFill/>
        </p:spPr>
        <p:txBody>
          <a:bodyPr wrap="square">
            <a:spAutoFit/>
          </a:bodyPr>
          <a:lstStyle/>
          <a:p>
            <a:pPr algn="ctr"/>
            <a:r>
              <a:rPr lang="el-GR" sz="2800" b="1" dirty="0">
                <a:solidFill>
                  <a:srgbClr val="C00000"/>
                </a:solidFill>
              </a:rPr>
              <a:t>ΙΙ. </a:t>
            </a:r>
            <a:r>
              <a:rPr lang="el-GR" altLang="el-GR" sz="2800" b="1" dirty="0">
                <a:solidFill>
                  <a:srgbClr val="C00000"/>
                </a:solidFill>
              </a:rPr>
              <a:t>Πηγές και Αιτίες  «Πολιτικής Αποξένωσης»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 Θέση περιεχομένου">
            <a:extLst>
              <a:ext uri="{FF2B5EF4-FFF2-40B4-BE49-F238E27FC236}">
                <a16:creationId xmlns:a16="http://schemas.microsoft.com/office/drawing/2014/main" id="{55A30942-7F1E-AF0C-D4EF-FCD384431149}"/>
              </a:ext>
            </a:extLst>
          </p:cNvPr>
          <p:cNvSpPr>
            <a:spLocks noGrp="1"/>
          </p:cNvSpPr>
          <p:nvPr>
            <p:ph idx="1"/>
          </p:nvPr>
        </p:nvSpPr>
        <p:spPr>
          <a:xfrm>
            <a:off x="359232" y="1297259"/>
            <a:ext cx="11501842" cy="5059093"/>
          </a:xfrm>
        </p:spPr>
        <p:txBody>
          <a:bodyPr>
            <a:normAutofit fontScale="92500" lnSpcReduction="20000"/>
          </a:bodyPr>
          <a:lstStyle/>
          <a:p>
            <a:pPr marL="0" indent="0" algn="just">
              <a:buClr>
                <a:schemeClr val="tx2"/>
              </a:buClr>
              <a:buNone/>
            </a:pPr>
            <a:r>
              <a:rPr lang="el-GR" altLang="el-GR" sz="2400" b="1" dirty="0"/>
              <a:t>Πηγές της Πολιτικής Αποξένωσης </a:t>
            </a:r>
            <a:endParaRPr lang="en-US" altLang="el-GR" sz="2200" b="1" dirty="0"/>
          </a:p>
          <a:p>
            <a:pPr algn="just" eaLnBrk="1" hangingPunct="1">
              <a:buClr>
                <a:schemeClr val="tx2"/>
              </a:buClr>
              <a:buFont typeface="Wingdings" panose="05000000000000000000" pitchFamily="2" charset="2"/>
              <a:buChar char="Ø"/>
            </a:pPr>
            <a:r>
              <a:rPr lang="el-GR" altLang="el-GR" sz="2200" b="1" dirty="0"/>
              <a:t>Μειωμένη δυνατότητα πρόσβασης ευρύτατων κοινωνικών στρωμάτων σε δημόσιες υπηρεσίες  </a:t>
            </a:r>
            <a:r>
              <a:rPr lang="el-GR" altLang="el-GR" sz="2200" dirty="0"/>
              <a:t>λόγω άκριτης ιδιωτικοποίησης δημοσίων αγαθών και υπηρεσιών (υγεία, παιδεία). Μείωση «κοινωνικού μισθού» ταυτόχρονα με </a:t>
            </a:r>
            <a:r>
              <a:rPr lang="el-GR" altLang="el-GR" sz="2200" dirty="0" err="1"/>
              <a:t>απομείωση</a:t>
            </a:r>
            <a:r>
              <a:rPr lang="el-GR" altLang="el-GR" sz="2200" dirty="0"/>
              <a:t> και αβεβαιότητα εισοδημάτων.</a:t>
            </a:r>
          </a:p>
          <a:p>
            <a:pPr lvl="2" algn="just">
              <a:buClr>
                <a:schemeClr val="tx2"/>
              </a:buClr>
              <a:buFont typeface="Wingdings" panose="05000000000000000000" pitchFamily="2" charset="2"/>
              <a:buChar char="Ø"/>
            </a:pPr>
            <a:r>
              <a:rPr lang="el-GR" altLang="el-GR" sz="2200" dirty="0"/>
              <a:t>50 εκ. Ευρωπαίων υπόκεινται σε ενεργειακή φτώχεια. </a:t>
            </a:r>
          </a:p>
          <a:p>
            <a:pPr lvl="2" algn="just">
              <a:buClr>
                <a:schemeClr val="tx2"/>
              </a:buClr>
              <a:buFont typeface="Wingdings" panose="05000000000000000000" pitchFamily="2" charset="2"/>
              <a:buChar char="Ø"/>
            </a:pPr>
            <a:r>
              <a:rPr lang="el-GR" altLang="el-GR" sz="2200" dirty="0"/>
              <a:t>80% καρδιακών νοσημάτων, εγκεφαλικών περιστατικών και πνευμονικών νοσημάτων οφείλονται στη περιβαλλοντική μόλυνση.</a:t>
            </a:r>
          </a:p>
          <a:p>
            <a:pPr lvl="2" algn="just">
              <a:buClr>
                <a:schemeClr val="tx2"/>
              </a:buClr>
              <a:buFont typeface="Wingdings" panose="05000000000000000000" pitchFamily="2" charset="2"/>
              <a:buChar char="Ø"/>
            </a:pPr>
            <a:r>
              <a:rPr lang="el-GR" altLang="el-GR" sz="2200" dirty="0"/>
              <a:t>Πάνω από 18% των νέων μεταξύ 25-29 ετών δεν εργάζονται, δεν σπουδάζουν και δεν παρακολουθούν προγράμματα κατάρτισης.</a:t>
            </a:r>
          </a:p>
          <a:p>
            <a:pPr marL="0" indent="0" algn="just" eaLnBrk="1" hangingPunct="1">
              <a:buClr>
                <a:schemeClr val="tx2"/>
              </a:buClr>
              <a:buNone/>
            </a:pPr>
            <a:endParaRPr lang="el-GR" altLang="el-GR" sz="2200" dirty="0"/>
          </a:p>
          <a:p>
            <a:pPr algn="just">
              <a:buClr>
                <a:schemeClr val="tx2"/>
              </a:buClr>
              <a:buFont typeface="Wingdings" panose="05000000000000000000" pitchFamily="2" charset="2"/>
              <a:buChar char="Ø"/>
            </a:pPr>
            <a:r>
              <a:rPr lang="el-GR" altLang="el-GR" sz="2200" b="1" dirty="0"/>
              <a:t>Αποδυνάμωση διαφάνειας και λογοδοσίας δημοκρατικών θεσμών </a:t>
            </a:r>
            <a:r>
              <a:rPr lang="el-GR" altLang="el-GR" sz="2200" dirty="0"/>
              <a:t>λόγω συγκέντρωσης δύναμης σε λίγους διεθνείς επιχειρηματικούς κολοσσούς, δημιουργίας κλειστών δικτύων επιχειρηματικής δράσης (πχ κλειστές παγκόσμιες αλυσίδες αξίας) και </a:t>
            </a:r>
            <a:r>
              <a:rPr lang="el-GR" altLang="el-GR" sz="2200" dirty="0" err="1"/>
              <a:t>εξωθεσμικών</a:t>
            </a:r>
            <a:r>
              <a:rPr lang="el-GR" altLang="el-GR" sz="2200" dirty="0"/>
              <a:t> ιδιωτικών κυκλωμάτων επιρροής και εξουσίας που ιδιοποιούνται πόρους και επιβάλλουν ρυθμίσεις προς  ίδιο όφελος.</a:t>
            </a:r>
          </a:p>
          <a:p>
            <a:pPr lvl="2" algn="just">
              <a:buClr>
                <a:schemeClr val="tx2"/>
              </a:buClr>
              <a:buFont typeface="Wingdings" panose="05000000000000000000" pitchFamily="2" charset="2"/>
              <a:buChar char="Ø"/>
            </a:pPr>
            <a:r>
              <a:rPr lang="el-GR" altLang="el-GR" sz="2200" dirty="0"/>
              <a:t>147 πολυεθνικοί όμιλοι ελέγχουν 40% του ιδιωτικού παγκόσμιου πλούτου</a:t>
            </a:r>
          </a:p>
          <a:p>
            <a:pPr lvl="2" algn="just">
              <a:buClr>
                <a:schemeClr val="tx2"/>
              </a:buClr>
              <a:buFont typeface="Wingdings" panose="05000000000000000000" pitchFamily="2" charset="2"/>
              <a:buChar char="Ø"/>
            </a:pPr>
            <a:r>
              <a:rPr lang="el-GR" altLang="el-GR" sz="2200" dirty="0"/>
              <a:t>8% του παγκόσμιου πλούτου βρίσκεται σε φορολογικούς παραδείσους</a:t>
            </a:r>
          </a:p>
          <a:p>
            <a:pPr lvl="2" algn="just">
              <a:buClr>
                <a:schemeClr val="tx2"/>
              </a:buClr>
              <a:buFont typeface="Wingdings" panose="05000000000000000000" pitchFamily="2" charset="2"/>
              <a:buChar char="Ø"/>
            </a:pPr>
            <a:r>
              <a:rPr lang="el-GR" altLang="el-GR" sz="2200" dirty="0"/>
              <a:t>6 τρις ευρώ (80% του πλούτου) στην ΕΕ βρίσκεται σε </a:t>
            </a:r>
            <a:r>
              <a:rPr lang="el-GR" altLang="el-GR" sz="2200" dirty="0" err="1"/>
              <a:t>εξωχώριες</a:t>
            </a:r>
            <a:r>
              <a:rPr lang="el-GR" altLang="el-GR" sz="2200" dirty="0"/>
              <a:t> επιχειρήσεις και δεν υπόκειται σε φορολογία. </a:t>
            </a:r>
          </a:p>
          <a:p>
            <a:pPr algn="just" eaLnBrk="1" hangingPunct="1">
              <a:buClr>
                <a:schemeClr val="tx2"/>
              </a:buClr>
              <a:buFont typeface="Wingdings" panose="05000000000000000000" pitchFamily="2" charset="2"/>
              <a:buChar char="ü"/>
            </a:pPr>
            <a:endParaRPr lang="el-GR" altLang="el-GR" sz="2000" dirty="0"/>
          </a:p>
          <a:p>
            <a:pPr eaLnBrk="1" hangingPunct="1">
              <a:buClr>
                <a:schemeClr val="tx2"/>
              </a:buClr>
              <a:buFont typeface="Wingdings" panose="05000000000000000000" pitchFamily="2" charset="2"/>
              <a:buChar char="ü"/>
            </a:pPr>
            <a:endParaRPr lang="el-GR" altLang="el-GR" sz="2000" dirty="0"/>
          </a:p>
          <a:p>
            <a:pPr eaLnBrk="1" hangingPunct="1"/>
            <a:endParaRPr lang="el-GR" altLang="el-GR" dirty="0"/>
          </a:p>
        </p:txBody>
      </p:sp>
      <p:sp>
        <p:nvSpPr>
          <p:cNvPr id="3" name="Θέση αριθμού διαφάνειας 2">
            <a:extLst>
              <a:ext uri="{FF2B5EF4-FFF2-40B4-BE49-F238E27FC236}">
                <a16:creationId xmlns:a16="http://schemas.microsoft.com/office/drawing/2014/main" id="{4E4F1447-EE37-FE80-9D93-E0D865C62A4C}"/>
              </a:ext>
            </a:extLst>
          </p:cNvPr>
          <p:cNvSpPr>
            <a:spLocks noGrp="1"/>
          </p:cNvSpPr>
          <p:nvPr>
            <p:ph type="sldNum" sz="quarter" idx="12"/>
          </p:nvPr>
        </p:nvSpPr>
        <p:spPr/>
        <p:txBody>
          <a:bodyPr/>
          <a:lstStyle/>
          <a:p>
            <a:fld id="{C4BCAE7C-4A64-4B6E-8856-FD60048404F0}" type="slidenum">
              <a:rPr lang="el-GR" smtClean="0"/>
              <a:t>11</a:t>
            </a:fld>
            <a:endParaRPr lang="el-GR"/>
          </a:p>
        </p:txBody>
      </p:sp>
      <p:sp>
        <p:nvSpPr>
          <p:cNvPr id="2" name="TextBox 1">
            <a:extLst>
              <a:ext uri="{FF2B5EF4-FFF2-40B4-BE49-F238E27FC236}">
                <a16:creationId xmlns:a16="http://schemas.microsoft.com/office/drawing/2014/main" id="{EB126B23-0364-D888-54A1-EC7F35737FC4}"/>
              </a:ext>
            </a:extLst>
          </p:cNvPr>
          <p:cNvSpPr txBox="1"/>
          <p:nvPr/>
        </p:nvSpPr>
        <p:spPr>
          <a:xfrm>
            <a:off x="304798" y="136522"/>
            <a:ext cx="11334752" cy="523220"/>
          </a:xfrm>
          <a:prstGeom prst="rect">
            <a:avLst/>
          </a:prstGeom>
          <a:noFill/>
        </p:spPr>
        <p:txBody>
          <a:bodyPr wrap="square">
            <a:spAutoFit/>
          </a:bodyPr>
          <a:lstStyle/>
          <a:p>
            <a:pPr algn="ctr"/>
            <a:r>
              <a:rPr lang="el-GR" sz="2800" b="1" dirty="0">
                <a:solidFill>
                  <a:srgbClr val="C00000"/>
                </a:solidFill>
              </a:rPr>
              <a:t>ΙΙ. </a:t>
            </a:r>
            <a:r>
              <a:rPr lang="el-GR" altLang="el-GR" sz="2800" b="1" dirty="0">
                <a:solidFill>
                  <a:srgbClr val="C00000"/>
                </a:solidFill>
              </a:rPr>
              <a:t>Πηγές και Αιτίες  «Πολιτικής Αποξένωσης»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A26E7126-9E47-BB42-DCD5-FCE076D084C9}"/>
              </a:ext>
            </a:extLst>
          </p:cNvPr>
          <p:cNvSpPr>
            <a:spLocks noGrp="1"/>
          </p:cNvSpPr>
          <p:nvPr>
            <p:ph type="sldNum" sz="quarter" idx="12"/>
          </p:nvPr>
        </p:nvSpPr>
        <p:spPr/>
        <p:txBody>
          <a:bodyPr/>
          <a:lstStyle/>
          <a:p>
            <a:fld id="{C4BCAE7C-4A64-4B6E-8856-FD60048404F0}" type="slidenum">
              <a:rPr lang="el-GR" smtClean="0"/>
              <a:t>12</a:t>
            </a:fld>
            <a:endParaRPr lang="el-GR"/>
          </a:p>
        </p:txBody>
      </p:sp>
      <p:pic>
        <p:nvPicPr>
          <p:cNvPr id="6" name="Εικόνα 5">
            <a:extLst>
              <a:ext uri="{FF2B5EF4-FFF2-40B4-BE49-F238E27FC236}">
                <a16:creationId xmlns:a16="http://schemas.microsoft.com/office/drawing/2014/main" id="{2431CD15-A4D2-139B-717A-389F4EC11EAD}"/>
              </a:ext>
            </a:extLst>
          </p:cNvPr>
          <p:cNvPicPr>
            <a:picLocks noChangeAspect="1"/>
          </p:cNvPicPr>
          <p:nvPr/>
        </p:nvPicPr>
        <p:blipFill rotWithShape="1">
          <a:blip r:embed="rId2"/>
          <a:srcRect l="20072" t="40571" r="37286" b="29270"/>
          <a:stretch/>
        </p:blipFill>
        <p:spPr>
          <a:xfrm>
            <a:off x="120773" y="1242366"/>
            <a:ext cx="11518777" cy="4582428"/>
          </a:xfrm>
          <a:prstGeom prst="rect">
            <a:avLst/>
          </a:prstGeom>
        </p:spPr>
      </p:pic>
      <p:sp>
        <p:nvSpPr>
          <p:cNvPr id="2" name="TextBox 1">
            <a:extLst>
              <a:ext uri="{FF2B5EF4-FFF2-40B4-BE49-F238E27FC236}">
                <a16:creationId xmlns:a16="http://schemas.microsoft.com/office/drawing/2014/main" id="{FDB43135-CC9D-F08F-559E-1BC5D3509C37}"/>
              </a:ext>
            </a:extLst>
          </p:cNvPr>
          <p:cNvSpPr txBox="1"/>
          <p:nvPr/>
        </p:nvSpPr>
        <p:spPr>
          <a:xfrm>
            <a:off x="304798" y="136522"/>
            <a:ext cx="11334752" cy="523220"/>
          </a:xfrm>
          <a:prstGeom prst="rect">
            <a:avLst/>
          </a:prstGeom>
          <a:noFill/>
        </p:spPr>
        <p:txBody>
          <a:bodyPr wrap="square">
            <a:spAutoFit/>
          </a:bodyPr>
          <a:lstStyle/>
          <a:p>
            <a:pPr algn="ctr"/>
            <a:r>
              <a:rPr lang="el-GR" sz="2800" b="1" dirty="0">
                <a:solidFill>
                  <a:srgbClr val="C00000"/>
                </a:solidFill>
              </a:rPr>
              <a:t>ΙΙ. </a:t>
            </a:r>
            <a:r>
              <a:rPr lang="el-GR" altLang="el-GR" sz="2800" b="1" dirty="0">
                <a:solidFill>
                  <a:srgbClr val="C00000"/>
                </a:solidFill>
              </a:rPr>
              <a:t>Πηγές και Αιτίες  «Πολιτικής Αποξένωσης»</a:t>
            </a:r>
          </a:p>
        </p:txBody>
      </p:sp>
      <p:sp>
        <p:nvSpPr>
          <p:cNvPr id="5" name="TextBox 4">
            <a:extLst>
              <a:ext uri="{FF2B5EF4-FFF2-40B4-BE49-F238E27FC236}">
                <a16:creationId xmlns:a16="http://schemas.microsoft.com/office/drawing/2014/main" id="{DED3332B-1548-42E5-971A-247B07FB9A32}"/>
              </a:ext>
            </a:extLst>
          </p:cNvPr>
          <p:cNvSpPr txBox="1"/>
          <p:nvPr/>
        </p:nvSpPr>
        <p:spPr>
          <a:xfrm>
            <a:off x="304798" y="873034"/>
            <a:ext cx="6096000" cy="369332"/>
          </a:xfrm>
          <a:prstGeom prst="rect">
            <a:avLst/>
          </a:prstGeom>
          <a:noFill/>
        </p:spPr>
        <p:txBody>
          <a:bodyPr wrap="square">
            <a:spAutoFit/>
          </a:bodyPr>
          <a:lstStyle/>
          <a:p>
            <a:pPr marL="0" indent="0" algn="just">
              <a:buClr>
                <a:schemeClr val="tx2"/>
              </a:buClr>
              <a:buNone/>
            </a:pPr>
            <a:r>
              <a:rPr lang="el-GR" altLang="el-GR" sz="1800" b="1" dirty="0"/>
              <a:t>Πηγές της Πολιτικής Αποξένωσης </a:t>
            </a:r>
            <a:endParaRPr lang="en-US" altLang="el-GR" sz="1800" b="1" dirty="0"/>
          </a:p>
        </p:txBody>
      </p:sp>
    </p:spTree>
    <p:extLst>
      <p:ext uri="{BB962C8B-B14F-4D97-AF65-F5344CB8AC3E}">
        <p14:creationId xmlns:p14="http://schemas.microsoft.com/office/powerpoint/2010/main" val="167311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CAC633C0-36A6-AD42-D3A0-62AEFE51A0BD}"/>
              </a:ext>
            </a:extLst>
          </p:cNvPr>
          <p:cNvGraphicFramePr>
            <a:graphicFrameLocks noGrp="1"/>
          </p:cNvGraphicFramePr>
          <p:nvPr>
            <p:ph idx="1"/>
            <p:extLst>
              <p:ext uri="{D42A27DB-BD31-4B8C-83A1-F6EECF244321}">
                <p14:modId xmlns:p14="http://schemas.microsoft.com/office/powerpoint/2010/main" val="273789460"/>
              </p:ext>
            </p:extLst>
          </p:nvPr>
        </p:nvGraphicFramePr>
        <p:xfrm>
          <a:off x="400050" y="823912"/>
          <a:ext cx="3414304" cy="4754245"/>
        </p:xfrm>
        <a:graphic>
          <a:graphicData uri="http://schemas.openxmlformats.org/drawingml/2006/table">
            <a:tbl>
              <a:tblPr firstRow="1" bandRow="1">
                <a:solidFill>
                  <a:schemeClr val="accent2">
                    <a:lumMod val="20000"/>
                    <a:lumOff val="80000"/>
                  </a:schemeClr>
                </a:solidFill>
                <a:tableStyleId>{21E4AEA4-8DFA-4A89-87EB-49C32662AFE0}</a:tableStyleId>
              </a:tblPr>
              <a:tblGrid>
                <a:gridCol w="3414304">
                  <a:extLst>
                    <a:ext uri="{9D8B030D-6E8A-4147-A177-3AD203B41FA5}">
                      <a16:colId xmlns:a16="http://schemas.microsoft.com/office/drawing/2014/main" val="1871630204"/>
                    </a:ext>
                  </a:extLst>
                </a:gridCol>
              </a:tblGrid>
              <a:tr h="517525">
                <a:tc>
                  <a:txBody>
                    <a:bodyPr/>
                    <a:lstStyle/>
                    <a:p>
                      <a:pPr algn="ctr"/>
                      <a:r>
                        <a:rPr lang="el-GR" dirty="0">
                          <a:solidFill>
                            <a:schemeClr val="tx1"/>
                          </a:solidFill>
                        </a:rPr>
                        <a:t>Αιτίες (1990 – 2022)</a:t>
                      </a:r>
                    </a:p>
                  </a:txBody>
                  <a:tcPr>
                    <a:solidFill>
                      <a:schemeClr val="accent2">
                        <a:lumMod val="40000"/>
                        <a:lumOff val="60000"/>
                      </a:schemeClr>
                    </a:solidFill>
                  </a:tcPr>
                </a:tc>
                <a:extLst>
                  <a:ext uri="{0D108BD9-81ED-4DB2-BD59-A6C34878D82A}">
                    <a16:rowId xmlns:a16="http://schemas.microsoft.com/office/drawing/2014/main" val="3487055063"/>
                  </a:ext>
                </a:extLst>
              </a:tr>
              <a:tr h="2044700">
                <a:tc>
                  <a:txBody>
                    <a:bodyPr/>
                    <a:lstStyle/>
                    <a:p>
                      <a:pPr marL="342900" indent="-342900">
                        <a:buFont typeface="Arial" panose="020B0604020202020204" pitchFamily="34" charset="0"/>
                        <a:buChar char="•"/>
                      </a:pPr>
                      <a:r>
                        <a:rPr lang="el-GR" sz="1600" dirty="0"/>
                        <a:t>Αρρύθμιστη παγκοσμιοποίηση</a:t>
                      </a:r>
                    </a:p>
                    <a:p>
                      <a:pPr marL="342900" indent="-342900">
                        <a:buFont typeface="Arial" panose="020B0604020202020204" pitchFamily="34" charset="0"/>
                        <a:buChar char="•"/>
                      </a:pPr>
                      <a:r>
                        <a:rPr lang="el-GR" sz="1600" dirty="0"/>
                        <a:t>Άκριτη φιλελευθεροποίηση παγκόσμιων αγορών</a:t>
                      </a:r>
                    </a:p>
                    <a:p>
                      <a:pPr marL="342900" indent="-342900">
                        <a:buFont typeface="Arial" panose="020B0604020202020204" pitchFamily="34" charset="0"/>
                        <a:buChar char="•"/>
                      </a:pPr>
                      <a:r>
                        <a:rPr lang="el-GR" sz="1600" dirty="0"/>
                        <a:t>Γεωπολιτικές ανακατατάξεις</a:t>
                      </a:r>
                    </a:p>
                    <a:p>
                      <a:pPr marL="342900" indent="-342900">
                        <a:buFont typeface="Arial" panose="020B0604020202020204" pitchFamily="34" charset="0"/>
                        <a:buChar char="•"/>
                      </a:pPr>
                      <a:r>
                        <a:rPr lang="el-GR" sz="1600" dirty="0">
                          <a:solidFill>
                            <a:schemeClr val="tx1"/>
                          </a:solidFill>
                        </a:rPr>
                        <a:t>Εκτεταμένες Ιδιωτικοποιήσεις δημόσιων αγαθών και υπηρεσιών</a:t>
                      </a:r>
                    </a:p>
                    <a:p>
                      <a:pPr marL="342900" indent="-342900">
                        <a:buFont typeface="Arial" panose="020B0604020202020204" pitchFamily="34" charset="0"/>
                        <a:buChar char="•"/>
                      </a:pPr>
                      <a:r>
                        <a:rPr lang="el-GR" sz="1600" dirty="0"/>
                        <a:t>Διάρρηξη σταθερού κοινωνικού συμβολαίου – μεταπολεμικός πυλώνας σταθερότητας- μεταξύ εργοδοσίας και εργαζομένων</a:t>
                      </a:r>
                    </a:p>
                    <a:p>
                      <a:pPr marL="342900" indent="-342900">
                        <a:buFont typeface="Arial" panose="020B0604020202020204" pitchFamily="34" charset="0"/>
                        <a:buChar char="•"/>
                      </a:pPr>
                      <a:r>
                        <a:rPr lang="el-GR" sz="1600" dirty="0"/>
                        <a:t>Δημογραφική γήρανση χωρίς αντίστοιχες κοινωνικές υποδομές υποστήριξης</a:t>
                      </a:r>
                    </a:p>
                    <a:p>
                      <a:pPr marL="342900" indent="-342900">
                        <a:buFont typeface="Arial" panose="020B0604020202020204" pitchFamily="34" charset="0"/>
                        <a:buChar char="•"/>
                      </a:pPr>
                      <a:r>
                        <a:rPr lang="el-GR" sz="1600" dirty="0"/>
                        <a:t>Δραματικές τεχνολογικές αλλαγές χωρίς αντισταθμιστικές πολιτικές</a:t>
                      </a:r>
                    </a:p>
                    <a:p>
                      <a:pPr marL="342900" indent="-342900">
                        <a:buFont typeface="Arial" panose="020B0604020202020204" pitchFamily="34" charset="0"/>
                        <a:buChar char="•"/>
                      </a:pPr>
                      <a:r>
                        <a:rPr lang="el-GR" sz="1600" dirty="0"/>
                        <a:t>Ανάδειξη νέων κοινωνικών προτύπων και δικαιωμάτων</a:t>
                      </a:r>
                    </a:p>
                  </a:txBody>
                  <a:tcPr/>
                </a:tc>
                <a:extLst>
                  <a:ext uri="{0D108BD9-81ED-4DB2-BD59-A6C34878D82A}">
                    <a16:rowId xmlns:a16="http://schemas.microsoft.com/office/drawing/2014/main" val="861192424"/>
                  </a:ext>
                </a:extLst>
              </a:tr>
            </a:tbl>
          </a:graphicData>
        </a:graphic>
      </p:graphicFrame>
      <p:sp>
        <p:nvSpPr>
          <p:cNvPr id="4" name="Θέση αριθμού διαφάνειας 3">
            <a:extLst>
              <a:ext uri="{FF2B5EF4-FFF2-40B4-BE49-F238E27FC236}">
                <a16:creationId xmlns:a16="http://schemas.microsoft.com/office/drawing/2014/main" id="{C1BE59CE-D472-0A06-6A9A-98D5A58738F3}"/>
              </a:ext>
            </a:extLst>
          </p:cNvPr>
          <p:cNvSpPr>
            <a:spLocks noGrp="1"/>
          </p:cNvSpPr>
          <p:nvPr>
            <p:ph type="sldNum" sz="quarter" idx="12"/>
          </p:nvPr>
        </p:nvSpPr>
        <p:spPr/>
        <p:txBody>
          <a:bodyPr/>
          <a:lstStyle/>
          <a:p>
            <a:fld id="{C4BCAE7C-4A64-4B6E-8856-FD60048404F0}" type="slidenum">
              <a:rPr lang="el-GR" smtClean="0"/>
              <a:t>13</a:t>
            </a:fld>
            <a:endParaRPr lang="el-GR"/>
          </a:p>
        </p:txBody>
      </p:sp>
      <p:sp>
        <p:nvSpPr>
          <p:cNvPr id="5" name="TextBox 4">
            <a:extLst>
              <a:ext uri="{FF2B5EF4-FFF2-40B4-BE49-F238E27FC236}">
                <a16:creationId xmlns:a16="http://schemas.microsoft.com/office/drawing/2014/main" id="{F0166231-6880-F068-B4B7-81A8C1F8F0FD}"/>
              </a:ext>
            </a:extLst>
          </p:cNvPr>
          <p:cNvSpPr txBox="1"/>
          <p:nvPr/>
        </p:nvSpPr>
        <p:spPr>
          <a:xfrm>
            <a:off x="304798" y="136522"/>
            <a:ext cx="11334752" cy="523220"/>
          </a:xfrm>
          <a:prstGeom prst="rect">
            <a:avLst/>
          </a:prstGeom>
          <a:noFill/>
        </p:spPr>
        <p:txBody>
          <a:bodyPr wrap="square">
            <a:spAutoFit/>
          </a:bodyPr>
          <a:lstStyle/>
          <a:p>
            <a:pPr algn="ctr"/>
            <a:r>
              <a:rPr lang="el-GR" sz="2800" b="1" dirty="0">
                <a:solidFill>
                  <a:srgbClr val="C00000"/>
                </a:solidFill>
              </a:rPr>
              <a:t>ΙΙ. </a:t>
            </a:r>
            <a:r>
              <a:rPr lang="el-GR" altLang="el-GR" sz="2800" b="1" dirty="0">
                <a:solidFill>
                  <a:srgbClr val="C00000"/>
                </a:solidFill>
              </a:rPr>
              <a:t>Πηγές και Αιτίες  «Πολιτικής Αποξένωσης»</a:t>
            </a:r>
          </a:p>
        </p:txBody>
      </p:sp>
      <p:sp>
        <p:nvSpPr>
          <p:cNvPr id="8" name="TextBox 7">
            <a:extLst>
              <a:ext uri="{FF2B5EF4-FFF2-40B4-BE49-F238E27FC236}">
                <a16:creationId xmlns:a16="http://schemas.microsoft.com/office/drawing/2014/main" id="{0F444024-C40B-7618-0546-D4BA21CCC52A}"/>
              </a:ext>
            </a:extLst>
          </p:cNvPr>
          <p:cNvSpPr txBox="1"/>
          <p:nvPr/>
        </p:nvSpPr>
        <p:spPr>
          <a:xfrm>
            <a:off x="9567453" y="2584717"/>
            <a:ext cx="2302873" cy="646331"/>
          </a:xfrm>
          <a:prstGeom prst="rect">
            <a:avLst/>
          </a:prstGeom>
          <a:solidFill>
            <a:schemeClr val="accent2">
              <a:lumMod val="20000"/>
              <a:lumOff val="80000"/>
            </a:schemeClr>
          </a:solidFill>
          <a:ln>
            <a:solidFill>
              <a:schemeClr val="tx1"/>
            </a:solidFill>
          </a:ln>
        </p:spPr>
        <p:txBody>
          <a:bodyPr wrap="square" rtlCol="0">
            <a:spAutoFit/>
          </a:bodyPr>
          <a:lstStyle/>
          <a:p>
            <a:pPr algn="ctr"/>
            <a:r>
              <a:rPr lang="el-GR" b="1" dirty="0">
                <a:solidFill>
                  <a:srgbClr val="FF0000"/>
                </a:solidFill>
              </a:rPr>
              <a:t>Πολιτική </a:t>
            </a:r>
            <a:endParaRPr lang="en-US" b="1" dirty="0">
              <a:solidFill>
                <a:srgbClr val="FF0000"/>
              </a:solidFill>
            </a:endParaRPr>
          </a:p>
          <a:p>
            <a:pPr algn="ctr"/>
            <a:r>
              <a:rPr lang="el-GR" b="1" dirty="0">
                <a:solidFill>
                  <a:srgbClr val="FF0000"/>
                </a:solidFill>
              </a:rPr>
              <a:t>Αποξένωση </a:t>
            </a:r>
          </a:p>
        </p:txBody>
      </p:sp>
      <p:sp>
        <p:nvSpPr>
          <p:cNvPr id="11" name="Arrow: Right 10">
            <a:extLst>
              <a:ext uri="{FF2B5EF4-FFF2-40B4-BE49-F238E27FC236}">
                <a16:creationId xmlns:a16="http://schemas.microsoft.com/office/drawing/2014/main" id="{D1DD0286-9D06-5237-AAEC-368454799151}"/>
              </a:ext>
            </a:extLst>
          </p:cNvPr>
          <p:cNvSpPr/>
          <p:nvPr/>
        </p:nvSpPr>
        <p:spPr>
          <a:xfrm>
            <a:off x="4014652" y="2636503"/>
            <a:ext cx="679676" cy="5385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extBox 1">
            <a:extLst>
              <a:ext uri="{FF2B5EF4-FFF2-40B4-BE49-F238E27FC236}">
                <a16:creationId xmlns:a16="http://schemas.microsoft.com/office/drawing/2014/main" id="{1ABC32AA-9B8E-C7E3-2605-A9C6444924C6}"/>
              </a:ext>
            </a:extLst>
          </p:cNvPr>
          <p:cNvSpPr txBox="1"/>
          <p:nvPr/>
        </p:nvSpPr>
        <p:spPr>
          <a:xfrm>
            <a:off x="8725988" y="659742"/>
            <a:ext cx="3065961" cy="1200329"/>
          </a:xfrm>
          <a:prstGeom prst="rect">
            <a:avLst/>
          </a:prstGeom>
          <a:noFill/>
        </p:spPr>
        <p:txBody>
          <a:bodyPr wrap="square" rtlCol="0">
            <a:spAutoFit/>
          </a:bodyPr>
          <a:lstStyle/>
          <a:p>
            <a:pPr algn="ctr"/>
            <a:endParaRPr lang="en-US" dirty="0"/>
          </a:p>
          <a:p>
            <a:pPr algn="ctr"/>
            <a:endParaRPr lang="en-US" dirty="0">
              <a:solidFill>
                <a:schemeClr val="tx1"/>
              </a:solidFill>
            </a:endParaRPr>
          </a:p>
          <a:p>
            <a:pPr algn="ctr"/>
            <a:endParaRPr lang="en-US" dirty="0"/>
          </a:p>
          <a:p>
            <a:pPr algn="ctr"/>
            <a:endParaRPr lang="el-GR" dirty="0">
              <a:solidFill>
                <a:schemeClr val="tx1"/>
              </a:solidFill>
            </a:endParaRPr>
          </a:p>
        </p:txBody>
      </p:sp>
      <p:graphicFrame>
        <p:nvGraphicFramePr>
          <p:cNvPr id="6" name="Table 7">
            <a:extLst>
              <a:ext uri="{FF2B5EF4-FFF2-40B4-BE49-F238E27FC236}">
                <a16:creationId xmlns:a16="http://schemas.microsoft.com/office/drawing/2014/main" id="{6155B38E-40B7-0702-0110-3DD8764AAAF1}"/>
              </a:ext>
            </a:extLst>
          </p:cNvPr>
          <p:cNvGraphicFramePr>
            <a:graphicFrameLocks/>
          </p:cNvGraphicFramePr>
          <p:nvPr>
            <p:extLst>
              <p:ext uri="{D42A27DB-BD31-4B8C-83A1-F6EECF244321}">
                <p14:modId xmlns:p14="http://schemas.microsoft.com/office/powerpoint/2010/main" val="2116038978"/>
              </p:ext>
            </p:extLst>
          </p:nvPr>
        </p:nvGraphicFramePr>
        <p:xfrm>
          <a:off x="4879792" y="823912"/>
          <a:ext cx="3414304" cy="4699043"/>
        </p:xfrm>
        <a:graphic>
          <a:graphicData uri="http://schemas.openxmlformats.org/drawingml/2006/table">
            <a:tbl>
              <a:tblPr firstRow="1" bandRow="1">
                <a:solidFill>
                  <a:schemeClr val="accent2">
                    <a:lumMod val="20000"/>
                    <a:lumOff val="80000"/>
                  </a:schemeClr>
                </a:solidFill>
                <a:tableStyleId>{21E4AEA4-8DFA-4A89-87EB-49C32662AFE0}</a:tableStyleId>
              </a:tblPr>
              <a:tblGrid>
                <a:gridCol w="3414304">
                  <a:extLst>
                    <a:ext uri="{9D8B030D-6E8A-4147-A177-3AD203B41FA5}">
                      <a16:colId xmlns:a16="http://schemas.microsoft.com/office/drawing/2014/main" val="1871630204"/>
                    </a:ext>
                  </a:extLst>
                </a:gridCol>
              </a:tblGrid>
              <a:tr h="523283">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l-GR" dirty="0">
                          <a:solidFill>
                            <a:schemeClr val="tx1"/>
                          </a:solidFill>
                        </a:rPr>
                        <a:t>Πηγές Πολιτικής Αποξένωσης</a:t>
                      </a:r>
                      <a:endParaRPr lang="en-US"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3487055063"/>
                  </a:ext>
                </a:extLst>
              </a:tr>
              <a:tr h="2044700">
                <a:tc>
                  <a:txBody>
                    <a:bodyPr/>
                    <a:lstStyle/>
                    <a:p>
                      <a:pPr marL="342900" indent="-342900">
                        <a:buFont typeface="Arial" panose="020B0604020202020204" pitchFamily="34" charset="0"/>
                        <a:buChar char="•"/>
                      </a:pPr>
                      <a:r>
                        <a:rPr lang="el-GR" sz="1800" dirty="0"/>
                        <a:t>Χειροτέρευση συνθηκών διαβίωσης</a:t>
                      </a:r>
                    </a:p>
                    <a:p>
                      <a:pPr marL="342900" indent="-342900">
                        <a:buFont typeface="Arial" panose="020B0604020202020204" pitchFamily="34" charset="0"/>
                        <a:buChar char="•"/>
                      </a:pPr>
                      <a:endParaRPr lang="el-GR" sz="1800" dirty="0"/>
                    </a:p>
                    <a:p>
                      <a:pPr marL="342900" indent="-342900">
                        <a:buFont typeface="Arial" panose="020B0604020202020204" pitchFamily="34" charset="0"/>
                        <a:buChar char="•"/>
                      </a:pPr>
                      <a:r>
                        <a:rPr lang="el-GR" sz="1800" dirty="0"/>
                        <a:t>Εντεινόμενες ανισότητες  </a:t>
                      </a:r>
                      <a:endParaRPr lang="el-GR" sz="1800" dirty="0">
                        <a:solidFill>
                          <a:schemeClr val="dk1"/>
                        </a:solidFill>
                      </a:endParaRPr>
                    </a:p>
                    <a:p>
                      <a:pPr marL="342900" indent="-342900">
                        <a:buFont typeface="Arial" panose="020B0604020202020204" pitchFamily="34" charset="0"/>
                        <a:buChar char="•"/>
                      </a:pPr>
                      <a:endParaRPr lang="el-GR" sz="1800" dirty="0">
                        <a:solidFill>
                          <a:schemeClr val="dk1"/>
                        </a:solidFill>
                      </a:endParaRPr>
                    </a:p>
                    <a:p>
                      <a:pPr marL="342900" indent="-342900">
                        <a:buFont typeface="Arial" panose="020B0604020202020204" pitchFamily="34" charset="0"/>
                        <a:buChar char="•"/>
                      </a:pPr>
                      <a:r>
                        <a:rPr lang="el-GR" sz="1800" dirty="0">
                          <a:solidFill>
                            <a:schemeClr val="tx1"/>
                          </a:solidFill>
                        </a:rPr>
                        <a:t>Εκτεταμένη ανασφάλεια και διαδοχικές κρίσεις </a:t>
                      </a:r>
                    </a:p>
                    <a:p>
                      <a:pPr marL="342900" indent="-342900">
                        <a:buFont typeface="Arial" panose="020B0604020202020204" pitchFamily="34" charset="0"/>
                        <a:buChar char="•"/>
                      </a:pPr>
                      <a:endParaRPr lang="el-GR" sz="1800" dirty="0">
                        <a:solidFill>
                          <a:schemeClr val="tx1"/>
                        </a:solidFill>
                      </a:endParaRPr>
                    </a:p>
                    <a:p>
                      <a:pPr marL="342900" indent="-342900">
                        <a:buFont typeface="Arial" panose="020B0604020202020204" pitchFamily="34" charset="0"/>
                        <a:buChar char="•"/>
                      </a:pPr>
                      <a:r>
                        <a:rPr lang="el-GR" sz="1800" dirty="0">
                          <a:solidFill>
                            <a:schemeClr val="tx1"/>
                          </a:solidFill>
                        </a:rPr>
                        <a:t>Μειωμένη πρόσβαση σε δημόσιες υπηρεσίες </a:t>
                      </a:r>
                    </a:p>
                    <a:p>
                      <a:pPr marL="342900" indent="-342900">
                        <a:buFont typeface="Arial" panose="020B0604020202020204" pitchFamily="34" charset="0"/>
                        <a:buChar char="•"/>
                      </a:pPr>
                      <a:endParaRPr lang="el-GR" sz="1800" dirty="0">
                        <a:solidFill>
                          <a:schemeClr val="tx1"/>
                        </a:solidFill>
                      </a:endParaRPr>
                    </a:p>
                    <a:p>
                      <a:pPr marL="342900" indent="-342900">
                        <a:buFont typeface="Arial" panose="020B0604020202020204" pitchFamily="34" charset="0"/>
                        <a:buChar char="•"/>
                      </a:pPr>
                      <a:r>
                        <a:rPr lang="el-GR" sz="1800" dirty="0"/>
                        <a:t>Αποδυνάμωση διαφάνειας και λογοδοσίας δημοκρατικών θεσμών.</a:t>
                      </a:r>
                    </a:p>
                    <a:p>
                      <a:pPr marL="342900" indent="-342900">
                        <a:buFont typeface="Arial" panose="020B0604020202020204" pitchFamily="34" charset="0"/>
                        <a:buChar char="•"/>
                      </a:pPr>
                      <a:endParaRPr lang="el-GR" sz="1600" dirty="0"/>
                    </a:p>
                  </a:txBody>
                  <a:tcPr/>
                </a:tc>
                <a:extLst>
                  <a:ext uri="{0D108BD9-81ED-4DB2-BD59-A6C34878D82A}">
                    <a16:rowId xmlns:a16="http://schemas.microsoft.com/office/drawing/2014/main" val="861192424"/>
                  </a:ext>
                </a:extLst>
              </a:tr>
            </a:tbl>
          </a:graphicData>
        </a:graphic>
      </p:graphicFrame>
      <p:sp>
        <p:nvSpPr>
          <p:cNvPr id="10" name="Arrow: Right 10">
            <a:extLst>
              <a:ext uri="{FF2B5EF4-FFF2-40B4-BE49-F238E27FC236}">
                <a16:creationId xmlns:a16="http://schemas.microsoft.com/office/drawing/2014/main" id="{94CB5D9B-A515-34F1-EED6-7116E3168C10}"/>
              </a:ext>
            </a:extLst>
          </p:cNvPr>
          <p:cNvSpPr/>
          <p:nvPr/>
        </p:nvSpPr>
        <p:spPr>
          <a:xfrm>
            <a:off x="8495413" y="2636503"/>
            <a:ext cx="679676" cy="5385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362523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BC4C1-8784-4CFD-69C2-6979DA7A899D}"/>
              </a:ext>
            </a:extLst>
          </p:cNvPr>
          <p:cNvSpPr>
            <a:spLocks noGrp="1"/>
          </p:cNvSpPr>
          <p:nvPr>
            <p:ph idx="1"/>
          </p:nvPr>
        </p:nvSpPr>
        <p:spPr>
          <a:xfrm>
            <a:off x="409575" y="876300"/>
            <a:ext cx="10944227" cy="5300663"/>
          </a:xfrm>
        </p:spPr>
        <p:txBody>
          <a:bodyPr>
            <a:normAutofit/>
          </a:bodyPr>
          <a:lstStyle/>
          <a:p>
            <a:pPr marL="0" indent="0">
              <a:buNone/>
            </a:pPr>
            <a:r>
              <a:rPr lang="el-GR" sz="2000" b="1" dirty="0"/>
              <a:t>Η Πρόκληση</a:t>
            </a:r>
            <a:r>
              <a:rPr lang="el-GR" sz="2000" dirty="0"/>
              <a:t>: </a:t>
            </a:r>
            <a:endParaRPr lang="en-US" sz="2000" dirty="0"/>
          </a:p>
          <a:p>
            <a:pPr marL="0" indent="0">
              <a:buNone/>
            </a:pPr>
            <a:r>
              <a:rPr lang="el-GR" sz="2000" dirty="0"/>
              <a:t>Επανάκτηση εμπιστοσύνης στο πολιτικό σύστημα  μέσω επανασύνδεσης προοδευτικών δυνάμεων με λαϊκά, μεσαία στρώματα και ευάλωτες κοινωνικές ομάδες και αποτελεσματικής αντιμετώπισης των πηγών και αιτιών της πολιτικής κρίσης.</a:t>
            </a:r>
          </a:p>
          <a:p>
            <a:pPr marL="0" indent="0">
              <a:buNone/>
            </a:pPr>
            <a:r>
              <a:rPr lang="el-GR" sz="2000" b="1" dirty="0"/>
              <a:t>Πολιτικές Προτεραιότητες </a:t>
            </a:r>
            <a:endParaRPr lang="en-US" sz="2000" b="1" dirty="0"/>
          </a:p>
          <a:p>
            <a:pPr marL="514350" indent="-514350">
              <a:buAutoNum type="arabicPeriod"/>
            </a:pPr>
            <a:r>
              <a:rPr lang="el-GR" sz="2000" dirty="0"/>
              <a:t>Βιώσιμη και δίκαιη ανάπτυξη</a:t>
            </a:r>
          </a:p>
          <a:p>
            <a:pPr marL="514350" indent="-514350">
              <a:buAutoNum type="arabicPeriod"/>
            </a:pPr>
            <a:r>
              <a:rPr lang="el-GR" sz="2000" dirty="0"/>
              <a:t>Διασφάλιση εθνικής συνοχής, ενίσχυση ανθρώπινης  ασφάλειας και «οικονομικής δημοκρατίας»</a:t>
            </a:r>
          </a:p>
          <a:p>
            <a:pPr marL="514350" indent="-514350">
              <a:buAutoNum type="arabicPeriod"/>
            </a:pPr>
            <a:r>
              <a:rPr lang="el-GR" sz="2000" dirty="0"/>
              <a:t>Θωράκιση δημοκρατίας</a:t>
            </a:r>
            <a:r>
              <a:rPr lang="en-US" sz="2000" dirty="0"/>
              <a:t> </a:t>
            </a:r>
            <a:r>
              <a:rPr lang="el-GR" sz="2000" dirty="0"/>
              <a:t>και δημοκρατικών θεσμών</a:t>
            </a:r>
          </a:p>
          <a:p>
            <a:pPr marL="514350" indent="-514350">
              <a:buAutoNum type="arabicPeriod"/>
            </a:pPr>
            <a:r>
              <a:rPr lang="el-GR" sz="2000" dirty="0"/>
              <a:t>Ισχυροποίηση συλλογικής ταυτότητας, κοινών αξιών και πολιτισμικού κεφαλαίου </a:t>
            </a:r>
            <a:endParaRPr lang="en-US" sz="2000" dirty="0"/>
          </a:p>
          <a:p>
            <a:pPr marL="0" indent="0">
              <a:buNone/>
            </a:pPr>
            <a:r>
              <a:rPr lang="el-GR" sz="2000" b="1" dirty="0"/>
              <a:t>Στρατηγική </a:t>
            </a:r>
          </a:p>
          <a:p>
            <a:r>
              <a:rPr lang="el-GR" sz="2000" dirty="0"/>
              <a:t>Μάχη σε διεθνές, Ευρωπαϊκό και εθνικό επίπεδο </a:t>
            </a:r>
          </a:p>
          <a:p>
            <a:r>
              <a:rPr lang="el-GR" sz="2000" dirty="0"/>
              <a:t>Ενσωμάτωση 17 Στόχων Βιώσιμης Ανάπτυξης του ΟΗΕ ( 2015)στις εθνικές και Ευρωπαϊκές πολιτικές  </a:t>
            </a:r>
            <a:r>
              <a:rPr lang="en-US" sz="2000" dirty="0"/>
              <a:t> </a:t>
            </a:r>
            <a:endParaRPr lang="el-GR" sz="2000" dirty="0"/>
          </a:p>
          <a:p>
            <a:r>
              <a:rPr lang="en-US" sz="2000" dirty="0"/>
              <a:t>Agenda 2030</a:t>
            </a:r>
            <a:r>
              <a:rPr lang="el-GR" sz="2000" dirty="0"/>
              <a:t>: μια προοδευτική </a:t>
            </a:r>
            <a:r>
              <a:rPr lang="en-US" sz="2000" dirty="0"/>
              <a:t>Agenda </a:t>
            </a:r>
            <a:r>
              <a:rPr lang="el-GR" sz="2000" dirty="0"/>
              <a:t>για την Ευρώπη</a:t>
            </a:r>
          </a:p>
        </p:txBody>
      </p:sp>
      <p:sp>
        <p:nvSpPr>
          <p:cNvPr id="4" name="Slide Number Placeholder 3">
            <a:extLst>
              <a:ext uri="{FF2B5EF4-FFF2-40B4-BE49-F238E27FC236}">
                <a16:creationId xmlns:a16="http://schemas.microsoft.com/office/drawing/2014/main" id="{E4EC724C-C17E-4E83-17C5-4473600A7614}"/>
              </a:ext>
            </a:extLst>
          </p:cNvPr>
          <p:cNvSpPr>
            <a:spLocks noGrp="1"/>
          </p:cNvSpPr>
          <p:nvPr>
            <p:ph type="sldNum" sz="quarter" idx="12"/>
          </p:nvPr>
        </p:nvSpPr>
        <p:spPr/>
        <p:txBody>
          <a:bodyPr/>
          <a:lstStyle/>
          <a:p>
            <a:fld id="{C4BCAE7C-4A64-4B6E-8856-FD60048404F0}" type="slidenum">
              <a:rPr lang="el-GR" smtClean="0"/>
              <a:t>14</a:t>
            </a:fld>
            <a:endParaRPr lang="el-GR"/>
          </a:p>
        </p:txBody>
      </p:sp>
      <p:sp>
        <p:nvSpPr>
          <p:cNvPr id="5" name="TextBox 4">
            <a:extLst>
              <a:ext uri="{FF2B5EF4-FFF2-40B4-BE49-F238E27FC236}">
                <a16:creationId xmlns:a16="http://schemas.microsoft.com/office/drawing/2014/main" id="{9A3FE061-A293-1F70-8F34-C72AFE8A11EA}"/>
              </a:ext>
            </a:extLst>
          </p:cNvPr>
          <p:cNvSpPr txBox="1"/>
          <p:nvPr/>
        </p:nvSpPr>
        <p:spPr>
          <a:xfrm>
            <a:off x="304798" y="136522"/>
            <a:ext cx="11334752" cy="523220"/>
          </a:xfrm>
          <a:prstGeom prst="rect">
            <a:avLst/>
          </a:prstGeom>
          <a:noFill/>
        </p:spPr>
        <p:txBody>
          <a:bodyPr wrap="square">
            <a:spAutoFit/>
          </a:bodyPr>
          <a:lstStyle/>
          <a:p>
            <a:pPr algn="ctr"/>
            <a:r>
              <a:rPr lang="el-GR" sz="2800" b="1" dirty="0">
                <a:solidFill>
                  <a:srgbClr val="C00000"/>
                </a:solidFill>
              </a:rPr>
              <a:t>ΙΙΙ. Πολιτικές Προτεραιότητες και Στρατηγική </a:t>
            </a:r>
            <a:endParaRPr lang="el-GR" altLang="el-GR" sz="2800" b="1" dirty="0">
              <a:solidFill>
                <a:srgbClr val="C00000"/>
              </a:solidFill>
            </a:endParaRPr>
          </a:p>
        </p:txBody>
      </p:sp>
    </p:spTree>
    <p:extLst>
      <p:ext uri="{BB962C8B-B14F-4D97-AF65-F5344CB8AC3E}">
        <p14:creationId xmlns:p14="http://schemas.microsoft.com/office/powerpoint/2010/main" val="1201003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7EDF1-F90D-A5C0-CC82-C8DE22EAF66A}"/>
              </a:ext>
            </a:extLst>
          </p:cNvPr>
          <p:cNvSpPr>
            <a:spLocks noGrp="1"/>
          </p:cNvSpPr>
          <p:nvPr>
            <p:ph idx="1"/>
          </p:nvPr>
        </p:nvSpPr>
        <p:spPr>
          <a:xfrm>
            <a:off x="447675" y="1295400"/>
            <a:ext cx="10906127" cy="4881563"/>
          </a:xfrm>
        </p:spPr>
        <p:txBody>
          <a:bodyPr>
            <a:normAutofit fontScale="85000" lnSpcReduction="20000"/>
          </a:bodyPr>
          <a:lstStyle/>
          <a:p>
            <a:pPr marL="0" indent="0">
              <a:buNone/>
            </a:pPr>
            <a:r>
              <a:rPr lang="el-GR" b="1" dirty="0">
                <a:solidFill>
                  <a:srgbClr val="002060"/>
                </a:solidFill>
              </a:rPr>
              <a:t>1. Βιώσιμη και Δίκαιη Ανάπτυξη </a:t>
            </a:r>
          </a:p>
          <a:p>
            <a:pPr>
              <a:buFont typeface="Wingdings" panose="05000000000000000000" pitchFamily="2" charset="2"/>
              <a:buChar char="Ø"/>
            </a:pPr>
            <a:r>
              <a:rPr lang="el-GR" dirty="0"/>
              <a:t> </a:t>
            </a:r>
            <a:r>
              <a:rPr lang="el-GR" b="1" dirty="0"/>
              <a:t>Παραγωγική ανασυγκρότηση </a:t>
            </a:r>
            <a:r>
              <a:rPr lang="el-GR" dirty="0"/>
              <a:t>και ενίσχυση παραγωγικής αυτοδυναμίας και απασχόλησης </a:t>
            </a:r>
            <a:r>
              <a:rPr lang="el-GR" b="1" dirty="0"/>
              <a:t>μέσω</a:t>
            </a:r>
            <a:r>
              <a:rPr lang="el-GR" dirty="0"/>
              <a:t> υλοποίησης </a:t>
            </a:r>
            <a:r>
              <a:rPr lang="el-GR" b="1" dirty="0" err="1"/>
              <a:t>στοχευμένων</a:t>
            </a:r>
            <a:r>
              <a:rPr lang="el-GR" b="1" dirty="0"/>
              <a:t> επενδύσεων σε κάθε περιφέρεια </a:t>
            </a:r>
            <a:r>
              <a:rPr lang="el-GR" dirty="0"/>
              <a:t>στη βάση αρχών κυκλικής οικονομίας και ενεργειακής και ψηφιακής μετάβασης με ριζική απλοποίηση και αναθεώρηση ρυθμιστικού πλαισίου</a:t>
            </a:r>
          </a:p>
          <a:p>
            <a:pPr>
              <a:buFont typeface="Wingdings" panose="05000000000000000000" pitchFamily="2" charset="2"/>
              <a:buChar char="Ø"/>
            </a:pPr>
            <a:r>
              <a:rPr lang="el-GR" b="1" dirty="0"/>
              <a:t>Ανασύσταση περιφερειακών αναπτυξιακών εταιριών για προαγωγή περιφερειακών δικτύων αξίας </a:t>
            </a:r>
            <a:r>
              <a:rPr lang="el-GR" dirty="0"/>
              <a:t>(πχ. ενεργειακές κοινότητες, </a:t>
            </a:r>
            <a:r>
              <a:rPr lang="el-GR" dirty="0" err="1"/>
              <a:t>συμβολαιακή</a:t>
            </a:r>
            <a:r>
              <a:rPr lang="el-GR" dirty="0"/>
              <a:t> γεωργία) και  συμπράξεις ιδιωτικού τομέα με περιφερειακή διοίκηση, αυτοδιοίκηση και κοινωνικούς φορείς. </a:t>
            </a:r>
          </a:p>
          <a:p>
            <a:pPr>
              <a:buFont typeface="Wingdings" panose="05000000000000000000" pitchFamily="2" charset="2"/>
              <a:buChar char="Ø"/>
            </a:pPr>
            <a:r>
              <a:rPr lang="el-GR" b="1" dirty="0"/>
              <a:t>Διαφύλαξη χρηματοπιστωτικής σταθερότητας </a:t>
            </a:r>
            <a:r>
              <a:rPr lang="el-GR" dirty="0"/>
              <a:t>με μείωση </a:t>
            </a:r>
            <a:r>
              <a:rPr lang="el-GR" dirty="0" err="1"/>
              <a:t>διευρυνόμενων</a:t>
            </a:r>
            <a:r>
              <a:rPr lang="el-GR" dirty="0"/>
              <a:t> ελλειμάτων, ενίσχυση εποπτείας τραπεζών και εταιριών διαχείρισης μη εξυπηρετούμενων δανείων, </a:t>
            </a:r>
            <a:r>
              <a:rPr lang="el-GR" dirty="0" err="1"/>
              <a:t>απομείωση</a:t>
            </a:r>
            <a:r>
              <a:rPr lang="el-GR" dirty="0"/>
              <a:t> ιδιωτικού και δημοσίου χρέους και διοχέτευση πόρων στη πραγματική οικονομία.</a:t>
            </a:r>
          </a:p>
          <a:p>
            <a:pPr>
              <a:buFont typeface="Wingdings" panose="05000000000000000000" pitchFamily="2" charset="2"/>
              <a:buChar char="Ø"/>
            </a:pPr>
            <a:r>
              <a:rPr lang="el-GR" b="1" dirty="0"/>
              <a:t>Αναμόρφωση φορολογικού συστήματος </a:t>
            </a:r>
            <a:r>
              <a:rPr lang="el-GR" dirty="0"/>
              <a:t>για διεύρυνση της φορολογικής βάσης και πάταξη της φοροδιαφυγής και </a:t>
            </a:r>
            <a:r>
              <a:rPr lang="el-GR" dirty="0" err="1"/>
              <a:t>φοροαποφυγής</a:t>
            </a:r>
            <a:r>
              <a:rPr lang="el-GR" dirty="0"/>
              <a:t>.</a:t>
            </a:r>
          </a:p>
          <a:p>
            <a:pPr>
              <a:buFont typeface="Wingdings" panose="05000000000000000000" pitchFamily="2" charset="2"/>
              <a:buChar char="Ø"/>
            </a:pPr>
            <a:r>
              <a:rPr lang="el-GR" b="1" dirty="0"/>
              <a:t>Απλοποίηση ρυθμιστικού πλαισίου </a:t>
            </a:r>
            <a:r>
              <a:rPr lang="el-GR" dirty="0"/>
              <a:t>για αύξηση επενδύσεων. </a:t>
            </a:r>
          </a:p>
        </p:txBody>
      </p:sp>
      <p:sp>
        <p:nvSpPr>
          <p:cNvPr id="4" name="Slide Number Placeholder 3">
            <a:extLst>
              <a:ext uri="{FF2B5EF4-FFF2-40B4-BE49-F238E27FC236}">
                <a16:creationId xmlns:a16="http://schemas.microsoft.com/office/drawing/2014/main" id="{439BCFEE-7969-F0D2-3DE7-ACF313A4AAF5}"/>
              </a:ext>
            </a:extLst>
          </p:cNvPr>
          <p:cNvSpPr>
            <a:spLocks noGrp="1"/>
          </p:cNvSpPr>
          <p:nvPr>
            <p:ph type="sldNum" sz="quarter" idx="12"/>
          </p:nvPr>
        </p:nvSpPr>
        <p:spPr/>
        <p:txBody>
          <a:bodyPr/>
          <a:lstStyle/>
          <a:p>
            <a:fld id="{C4BCAE7C-4A64-4B6E-8856-FD60048404F0}" type="slidenum">
              <a:rPr lang="el-GR" smtClean="0"/>
              <a:t>15</a:t>
            </a:fld>
            <a:endParaRPr lang="el-GR"/>
          </a:p>
        </p:txBody>
      </p:sp>
      <p:sp>
        <p:nvSpPr>
          <p:cNvPr id="5" name="TextBox 4">
            <a:extLst>
              <a:ext uri="{FF2B5EF4-FFF2-40B4-BE49-F238E27FC236}">
                <a16:creationId xmlns:a16="http://schemas.microsoft.com/office/drawing/2014/main" id="{307783F9-BB54-836A-BE83-89241C187682}"/>
              </a:ext>
            </a:extLst>
          </p:cNvPr>
          <p:cNvSpPr txBox="1"/>
          <p:nvPr/>
        </p:nvSpPr>
        <p:spPr>
          <a:xfrm>
            <a:off x="304798" y="136522"/>
            <a:ext cx="11334752" cy="954107"/>
          </a:xfrm>
          <a:prstGeom prst="rect">
            <a:avLst/>
          </a:prstGeom>
          <a:noFill/>
        </p:spPr>
        <p:txBody>
          <a:bodyPr wrap="square">
            <a:spAutoFit/>
          </a:bodyPr>
          <a:lstStyle/>
          <a:p>
            <a:pPr algn="ctr"/>
            <a:r>
              <a:rPr lang="el-GR" sz="2800" b="1" dirty="0">
                <a:solidFill>
                  <a:srgbClr val="C00000"/>
                </a:solidFill>
              </a:rPr>
              <a:t>Ι</a:t>
            </a:r>
            <a:r>
              <a:rPr lang="en-US" sz="2800" b="1" dirty="0">
                <a:solidFill>
                  <a:srgbClr val="C00000"/>
                </a:solidFill>
              </a:rPr>
              <a:t>V</a:t>
            </a:r>
            <a:r>
              <a:rPr lang="el-GR" sz="2800" b="1" dirty="0">
                <a:solidFill>
                  <a:srgbClr val="C00000"/>
                </a:solidFill>
              </a:rPr>
              <a:t>. </a:t>
            </a:r>
            <a:r>
              <a:rPr lang="en-US" sz="2800" b="1" dirty="0">
                <a:solidFill>
                  <a:srgbClr val="C00000"/>
                </a:solidFill>
              </a:rPr>
              <a:t>Agenda 2030</a:t>
            </a:r>
            <a:r>
              <a:rPr lang="el-GR" sz="2800" b="1" dirty="0">
                <a:solidFill>
                  <a:srgbClr val="C00000"/>
                </a:solidFill>
              </a:rPr>
              <a:t> ++ </a:t>
            </a:r>
            <a:r>
              <a:rPr lang="en-US" sz="2800" b="1" dirty="0">
                <a:solidFill>
                  <a:srgbClr val="C00000"/>
                </a:solidFill>
              </a:rPr>
              <a:t>: </a:t>
            </a:r>
            <a:r>
              <a:rPr lang="el-GR" sz="2800" b="1" dirty="0">
                <a:solidFill>
                  <a:srgbClr val="C00000"/>
                </a:solidFill>
              </a:rPr>
              <a:t>Μια σύγχρονη προοδευτική πρόταση </a:t>
            </a:r>
            <a:endParaRPr lang="en-US" sz="2800" b="1" dirty="0">
              <a:solidFill>
                <a:srgbClr val="C00000"/>
              </a:solidFill>
            </a:endParaRPr>
          </a:p>
          <a:p>
            <a:pPr algn="ctr"/>
            <a:r>
              <a:rPr lang="el-GR" sz="2800" b="1" dirty="0">
                <a:solidFill>
                  <a:srgbClr val="C00000"/>
                </a:solidFill>
              </a:rPr>
              <a:t>για την Ελλάδα του αύριο</a:t>
            </a:r>
            <a:endParaRPr lang="el-GR" altLang="el-GR" sz="2800" b="1" dirty="0">
              <a:solidFill>
                <a:srgbClr val="C00000"/>
              </a:solidFill>
            </a:endParaRPr>
          </a:p>
        </p:txBody>
      </p:sp>
    </p:spTree>
    <p:extLst>
      <p:ext uri="{BB962C8B-B14F-4D97-AF65-F5344CB8AC3E}">
        <p14:creationId xmlns:p14="http://schemas.microsoft.com/office/powerpoint/2010/main" val="2729113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34A51B-5B07-DB1F-7B91-A4B8318F1B67}"/>
              </a:ext>
            </a:extLst>
          </p:cNvPr>
          <p:cNvSpPr>
            <a:spLocks noGrp="1"/>
          </p:cNvSpPr>
          <p:nvPr>
            <p:ph idx="1"/>
          </p:nvPr>
        </p:nvSpPr>
        <p:spPr>
          <a:xfrm>
            <a:off x="304798" y="1219200"/>
            <a:ext cx="11049004" cy="4957763"/>
          </a:xfrm>
        </p:spPr>
        <p:txBody>
          <a:bodyPr>
            <a:normAutofit lnSpcReduction="10000"/>
          </a:bodyPr>
          <a:lstStyle/>
          <a:p>
            <a:pPr marL="0" indent="0">
              <a:buNone/>
            </a:pPr>
            <a:r>
              <a:rPr lang="el-GR" b="1" dirty="0">
                <a:solidFill>
                  <a:srgbClr val="002060"/>
                </a:solidFill>
              </a:rPr>
              <a:t>2. Εθνική Συνοχή, Ανθρώπινη  Ασφάλεια και Οικονομική Δημοκρατία</a:t>
            </a:r>
          </a:p>
          <a:p>
            <a:pPr algn="just">
              <a:buFont typeface="Wingdings" panose="05000000000000000000" pitchFamily="2" charset="2"/>
              <a:buChar char="Ø"/>
            </a:pPr>
            <a:r>
              <a:rPr lang="el-GR" sz="2200" dirty="0"/>
              <a:t> Προαγωγή μιας </a:t>
            </a:r>
            <a:r>
              <a:rPr lang="el-GR" sz="2200" b="1" dirty="0"/>
              <a:t>σταθερής και μακρόπνοης εθνικής εξωτερικής πολιτικής </a:t>
            </a:r>
            <a:r>
              <a:rPr lang="el-GR" sz="2200" dirty="0"/>
              <a:t>και πολιτικής ασφάλειας</a:t>
            </a:r>
          </a:p>
          <a:p>
            <a:pPr algn="just">
              <a:buFont typeface="Wingdings" panose="05000000000000000000" pitchFamily="2" charset="2"/>
              <a:buChar char="Ø"/>
            </a:pPr>
            <a:r>
              <a:rPr lang="el-GR" sz="2200" b="1" dirty="0"/>
              <a:t>Αποτελεσματική διαχείριση μεταναστευτικών και προσφυγικών ροών </a:t>
            </a:r>
            <a:r>
              <a:rPr lang="el-GR" sz="2200" dirty="0"/>
              <a:t>με κριτήρια όχι μόνο την προάσπιση ατομικών δικαιωμάτων μεταναστών και προσφύγων, αλλά και φέρουσα τοπική ικανότητα αρμονικής ενσωμάτωσής τους. </a:t>
            </a:r>
          </a:p>
          <a:p>
            <a:pPr algn="just">
              <a:buFont typeface="Wingdings" panose="05000000000000000000" pitchFamily="2" charset="2"/>
              <a:buChar char="Ø"/>
            </a:pPr>
            <a:r>
              <a:rPr lang="el-GR" sz="2200" b="1" dirty="0"/>
              <a:t>Διασφάλιση εργασίας και αξιοπρεπούς διαβίωσης </a:t>
            </a:r>
            <a:r>
              <a:rPr lang="el-GR" sz="2200" dirty="0"/>
              <a:t>μέσω προγραμμάτων κοινωνικής εργασίας, στήριξης κοινωνικών επιχειρήσεων και παροχής ελάχιστου εγγυημένου εισοδήματος σε άτομα που αδυνατούν να εργαστούν.</a:t>
            </a:r>
          </a:p>
          <a:p>
            <a:pPr algn="just">
              <a:buFont typeface="Wingdings" panose="05000000000000000000" pitchFamily="2" charset="2"/>
              <a:buChar char="Ø"/>
            </a:pPr>
            <a:r>
              <a:rPr lang="el-GR" sz="2200" b="1" dirty="0"/>
              <a:t>Προαγωγή Οικονομικής δημοκρατίας μέσω ενίσχυσης κατώτατου μισθού, συλλογικών διαπραγματεύσεων </a:t>
            </a:r>
            <a:r>
              <a:rPr lang="el-GR" sz="2200" dirty="0"/>
              <a:t>και διαπραγματευτικής ισχύος εργαζομένων (συνδικάτα), παραγωγών (συνεταιρισμοί), καταναλωτών (ενώσεις καταναλωτών)</a:t>
            </a:r>
          </a:p>
          <a:p>
            <a:pPr algn="just">
              <a:buFont typeface="Wingdings" panose="05000000000000000000" pitchFamily="2" charset="2"/>
              <a:buChar char="Ø"/>
            </a:pPr>
            <a:r>
              <a:rPr lang="el-GR" sz="2200" dirty="0"/>
              <a:t>Διασφάλιση </a:t>
            </a:r>
            <a:r>
              <a:rPr lang="el-GR" sz="2200" b="1" dirty="0"/>
              <a:t>ισότιμης πρόσβασης σε χαμηλού κόστους/ υψηλής ποιότητας δημόσιες υπηρεσίες </a:t>
            </a:r>
            <a:r>
              <a:rPr lang="el-GR" sz="2200" dirty="0"/>
              <a:t>υγείας, δια βίου μάθησης, ασφάλισης, κοινωνικής πρόνοιας και οικογενειακής στήριξης για την αντιμετώπιση της υπογεννητικότητας και δημογραφικής γήρανσης. </a:t>
            </a:r>
          </a:p>
        </p:txBody>
      </p:sp>
      <p:sp>
        <p:nvSpPr>
          <p:cNvPr id="4" name="Slide Number Placeholder 3">
            <a:extLst>
              <a:ext uri="{FF2B5EF4-FFF2-40B4-BE49-F238E27FC236}">
                <a16:creationId xmlns:a16="http://schemas.microsoft.com/office/drawing/2014/main" id="{0C57958B-55C9-7820-0BD7-849054157611}"/>
              </a:ext>
            </a:extLst>
          </p:cNvPr>
          <p:cNvSpPr>
            <a:spLocks noGrp="1"/>
          </p:cNvSpPr>
          <p:nvPr>
            <p:ph type="sldNum" sz="quarter" idx="12"/>
          </p:nvPr>
        </p:nvSpPr>
        <p:spPr/>
        <p:txBody>
          <a:bodyPr/>
          <a:lstStyle/>
          <a:p>
            <a:fld id="{C4BCAE7C-4A64-4B6E-8856-FD60048404F0}" type="slidenum">
              <a:rPr lang="el-GR" smtClean="0"/>
              <a:t>16</a:t>
            </a:fld>
            <a:endParaRPr lang="el-GR"/>
          </a:p>
        </p:txBody>
      </p:sp>
      <p:sp>
        <p:nvSpPr>
          <p:cNvPr id="5" name="TextBox 4">
            <a:extLst>
              <a:ext uri="{FF2B5EF4-FFF2-40B4-BE49-F238E27FC236}">
                <a16:creationId xmlns:a16="http://schemas.microsoft.com/office/drawing/2014/main" id="{2D4A3EB3-1A42-61A6-D9ED-676B77555F85}"/>
              </a:ext>
            </a:extLst>
          </p:cNvPr>
          <p:cNvSpPr txBox="1"/>
          <p:nvPr/>
        </p:nvSpPr>
        <p:spPr>
          <a:xfrm>
            <a:off x="304798" y="136522"/>
            <a:ext cx="11334752" cy="954107"/>
          </a:xfrm>
          <a:prstGeom prst="rect">
            <a:avLst/>
          </a:prstGeom>
          <a:noFill/>
        </p:spPr>
        <p:txBody>
          <a:bodyPr wrap="square">
            <a:spAutoFit/>
          </a:bodyPr>
          <a:lstStyle/>
          <a:p>
            <a:pPr algn="ctr"/>
            <a:r>
              <a:rPr lang="el-GR" sz="2800" b="1" dirty="0">
                <a:solidFill>
                  <a:srgbClr val="C00000"/>
                </a:solidFill>
              </a:rPr>
              <a:t>Ι</a:t>
            </a:r>
            <a:r>
              <a:rPr lang="en-US" sz="2800" b="1" dirty="0">
                <a:solidFill>
                  <a:srgbClr val="C00000"/>
                </a:solidFill>
              </a:rPr>
              <a:t>V</a:t>
            </a:r>
            <a:r>
              <a:rPr lang="el-GR" sz="2800" b="1" dirty="0">
                <a:solidFill>
                  <a:srgbClr val="C00000"/>
                </a:solidFill>
              </a:rPr>
              <a:t>. </a:t>
            </a:r>
            <a:r>
              <a:rPr lang="en-US" sz="2800" b="1" dirty="0">
                <a:solidFill>
                  <a:srgbClr val="C00000"/>
                </a:solidFill>
              </a:rPr>
              <a:t>Agenda 2030</a:t>
            </a:r>
            <a:r>
              <a:rPr lang="el-GR" sz="2800" b="1" dirty="0">
                <a:solidFill>
                  <a:srgbClr val="C00000"/>
                </a:solidFill>
              </a:rPr>
              <a:t>++</a:t>
            </a:r>
            <a:r>
              <a:rPr lang="en-US" sz="2800" b="1" dirty="0">
                <a:solidFill>
                  <a:srgbClr val="C00000"/>
                </a:solidFill>
              </a:rPr>
              <a:t>: </a:t>
            </a:r>
            <a:r>
              <a:rPr lang="el-GR" sz="2800" b="1" dirty="0">
                <a:solidFill>
                  <a:srgbClr val="C00000"/>
                </a:solidFill>
              </a:rPr>
              <a:t>Μια σύγχρονη προοδευτική πρόταση </a:t>
            </a:r>
            <a:endParaRPr lang="en-US" sz="2800" b="1" dirty="0">
              <a:solidFill>
                <a:srgbClr val="C00000"/>
              </a:solidFill>
            </a:endParaRPr>
          </a:p>
          <a:p>
            <a:pPr algn="ctr"/>
            <a:r>
              <a:rPr lang="el-GR" sz="2800" b="1" dirty="0">
                <a:solidFill>
                  <a:srgbClr val="C00000"/>
                </a:solidFill>
              </a:rPr>
              <a:t>για την Ελλάδα του αύριο</a:t>
            </a:r>
            <a:endParaRPr lang="el-GR" altLang="el-GR" sz="2800" b="1" dirty="0">
              <a:solidFill>
                <a:srgbClr val="C00000"/>
              </a:solidFill>
            </a:endParaRPr>
          </a:p>
        </p:txBody>
      </p:sp>
    </p:spTree>
    <p:extLst>
      <p:ext uri="{BB962C8B-B14F-4D97-AF65-F5344CB8AC3E}">
        <p14:creationId xmlns:p14="http://schemas.microsoft.com/office/powerpoint/2010/main" val="3151947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34A51B-5B07-DB1F-7B91-A4B8318F1B67}"/>
              </a:ext>
            </a:extLst>
          </p:cNvPr>
          <p:cNvSpPr>
            <a:spLocks noGrp="1"/>
          </p:cNvSpPr>
          <p:nvPr>
            <p:ph idx="1"/>
          </p:nvPr>
        </p:nvSpPr>
        <p:spPr>
          <a:xfrm>
            <a:off x="304798" y="1219200"/>
            <a:ext cx="11049004" cy="4957763"/>
          </a:xfrm>
        </p:spPr>
        <p:txBody>
          <a:bodyPr>
            <a:normAutofit/>
          </a:bodyPr>
          <a:lstStyle/>
          <a:p>
            <a:pPr marL="0" indent="0">
              <a:buNone/>
            </a:pPr>
            <a:r>
              <a:rPr lang="el-GR" b="1" dirty="0">
                <a:solidFill>
                  <a:srgbClr val="002060"/>
                </a:solidFill>
              </a:rPr>
              <a:t>3. Θωράκιση Δημοκρατίας</a:t>
            </a:r>
          </a:p>
          <a:p>
            <a:pPr algn="just">
              <a:buFont typeface="Wingdings" panose="05000000000000000000" pitchFamily="2" charset="2"/>
              <a:buChar char="Ø"/>
            </a:pPr>
            <a:r>
              <a:rPr lang="el-GR" dirty="0"/>
              <a:t> </a:t>
            </a:r>
            <a:r>
              <a:rPr lang="el-GR" b="1" dirty="0"/>
              <a:t>Εδραίωση αποτελεσματικού και ανεξάρτητου συστήματος απονομής δικαιοσύνης</a:t>
            </a:r>
            <a:r>
              <a:rPr lang="el-GR" dirty="0"/>
              <a:t>.</a:t>
            </a:r>
          </a:p>
          <a:p>
            <a:pPr algn="just">
              <a:buFont typeface="Wingdings" panose="05000000000000000000" pitchFamily="2" charset="2"/>
              <a:buChar char="Ø"/>
            </a:pPr>
            <a:r>
              <a:rPr lang="el-GR" b="1" dirty="0"/>
              <a:t>Διαφάνεια και λογοδοσία δημόσιου τομέα</a:t>
            </a:r>
            <a:r>
              <a:rPr lang="el-GR" dirty="0"/>
              <a:t>, δημόσιων επιχειρήσεων και ανεξάρτητων αρχών μέσω παρακολούθησης και αξιολόγησης αποτελεσμάτων υλοποίησης δημόσιων πολιτικών και επέκτασης της Διαύγειας. </a:t>
            </a:r>
          </a:p>
          <a:p>
            <a:pPr algn="just">
              <a:buFont typeface="Wingdings" panose="05000000000000000000" pitchFamily="2" charset="2"/>
              <a:buChar char="Ø"/>
            </a:pPr>
            <a:r>
              <a:rPr lang="el-GR" b="1" dirty="0"/>
              <a:t>Ανεξαρτησία ΜΜΕ </a:t>
            </a:r>
            <a:r>
              <a:rPr lang="el-GR" dirty="0"/>
              <a:t>και θέσπιση κανόνων έγκυρης και υπεύθυνης πληροφόρησης. </a:t>
            </a:r>
          </a:p>
          <a:p>
            <a:pPr algn="just">
              <a:buFont typeface="Wingdings" panose="05000000000000000000" pitchFamily="2" charset="2"/>
              <a:buChar char="Ø"/>
            </a:pPr>
            <a:r>
              <a:rPr lang="el-GR" b="1" dirty="0"/>
              <a:t>Αναβάθμιση δημόσιας διοίκησης </a:t>
            </a:r>
            <a:r>
              <a:rPr lang="el-GR" dirty="0"/>
              <a:t>μέσω παρακολούθησης και αξιολόγησης λειτουργίας δημοσίων υπηρεσιών .</a:t>
            </a:r>
          </a:p>
        </p:txBody>
      </p:sp>
      <p:sp>
        <p:nvSpPr>
          <p:cNvPr id="4" name="Slide Number Placeholder 3">
            <a:extLst>
              <a:ext uri="{FF2B5EF4-FFF2-40B4-BE49-F238E27FC236}">
                <a16:creationId xmlns:a16="http://schemas.microsoft.com/office/drawing/2014/main" id="{0C57958B-55C9-7820-0BD7-849054157611}"/>
              </a:ext>
            </a:extLst>
          </p:cNvPr>
          <p:cNvSpPr>
            <a:spLocks noGrp="1"/>
          </p:cNvSpPr>
          <p:nvPr>
            <p:ph type="sldNum" sz="quarter" idx="12"/>
          </p:nvPr>
        </p:nvSpPr>
        <p:spPr/>
        <p:txBody>
          <a:bodyPr/>
          <a:lstStyle/>
          <a:p>
            <a:fld id="{C4BCAE7C-4A64-4B6E-8856-FD60048404F0}" type="slidenum">
              <a:rPr lang="el-GR" smtClean="0"/>
              <a:t>17</a:t>
            </a:fld>
            <a:endParaRPr lang="el-GR"/>
          </a:p>
        </p:txBody>
      </p:sp>
      <p:sp>
        <p:nvSpPr>
          <p:cNvPr id="5" name="TextBox 4">
            <a:extLst>
              <a:ext uri="{FF2B5EF4-FFF2-40B4-BE49-F238E27FC236}">
                <a16:creationId xmlns:a16="http://schemas.microsoft.com/office/drawing/2014/main" id="{2D4A3EB3-1A42-61A6-D9ED-676B77555F85}"/>
              </a:ext>
            </a:extLst>
          </p:cNvPr>
          <p:cNvSpPr txBox="1"/>
          <p:nvPr/>
        </p:nvSpPr>
        <p:spPr>
          <a:xfrm>
            <a:off x="304798" y="136522"/>
            <a:ext cx="11334752" cy="954107"/>
          </a:xfrm>
          <a:prstGeom prst="rect">
            <a:avLst/>
          </a:prstGeom>
          <a:noFill/>
        </p:spPr>
        <p:txBody>
          <a:bodyPr wrap="square">
            <a:spAutoFit/>
          </a:bodyPr>
          <a:lstStyle/>
          <a:p>
            <a:pPr algn="ctr"/>
            <a:r>
              <a:rPr lang="el-GR" sz="2800" b="1" dirty="0">
                <a:solidFill>
                  <a:srgbClr val="C00000"/>
                </a:solidFill>
              </a:rPr>
              <a:t>Ι</a:t>
            </a:r>
            <a:r>
              <a:rPr lang="en-US" sz="2800" b="1" dirty="0">
                <a:solidFill>
                  <a:srgbClr val="C00000"/>
                </a:solidFill>
              </a:rPr>
              <a:t>V</a:t>
            </a:r>
            <a:r>
              <a:rPr lang="el-GR" sz="2800" b="1" dirty="0">
                <a:solidFill>
                  <a:srgbClr val="C00000"/>
                </a:solidFill>
              </a:rPr>
              <a:t>. </a:t>
            </a:r>
            <a:r>
              <a:rPr lang="en-US" sz="2800" b="1" dirty="0">
                <a:solidFill>
                  <a:srgbClr val="C00000"/>
                </a:solidFill>
              </a:rPr>
              <a:t>Agenda 2030</a:t>
            </a:r>
            <a:r>
              <a:rPr lang="el-GR" sz="2800" b="1" dirty="0">
                <a:solidFill>
                  <a:srgbClr val="C00000"/>
                </a:solidFill>
              </a:rPr>
              <a:t>++</a:t>
            </a:r>
            <a:r>
              <a:rPr lang="en-US" sz="2800" b="1" dirty="0">
                <a:solidFill>
                  <a:srgbClr val="C00000"/>
                </a:solidFill>
              </a:rPr>
              <a:t>: </a:t>
            </a:r>
            <a:r>
              <a:rPr lang="el-GR" sz="2800" b="1" dirty="0">
                <a:solidFill>
                  <a:srgbClr val="C00000"/>
                </a:solidFill>
              </a:rPr>
              <a:t>Μια σύγχρονη προοδευτική πρόταση </a:t>
            </a:r>
            <a:endParaRPr lang="en-US" sz="2800" b="1" dirty="0">
              <a:solidFill>
                <a:srgbClr val="C00000"/>
              </a:solidFill>
            </a:endParaRPr>
          </a:p>
          <a:p>
            <a:pPr algn="ctr"/>
            <a:r>
              <a:rPr lang="el-GR" sz="2800" b="1" dirty="0">
                <a:solidFill>
                  <a:srgbClr val="C00000"/>
                </a:solidFill>
              </a:rPr>
              <a:t>για την Ελλάδα του αύριο</a:t>
            </a:r>
            <a:endParaRPr lang="el-GR" altLang="el-GR" sz="2800" b="1" dirty="0">
              <a:solidFill>
                <a:srgbClr val="C00000"/>
              </a:solidFill>
            </a:endParaRPr>
          </a:p>
        </p:txBody>
      </p:sp>
    </p:spTree>
    <p:extLst>
      <p:ext uri="{BB962C8B-B14F-4D97-AF65-F5344CB8AC3E}">
        <p14:creationId xmlns:p14="http://schemas.microsoft.com/office/powerpoint/2010/main" val="2904963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34A51B-5B07-DB1F-7B91-A4B8318F1B67}"/>
              </a:ext>
            </a:extLst>
          </p:cNvPr>
          <p:cNvSpPr>
            <a:spLocks noGrp="1"/>
          </p:cNvSpPr>
          <p:nvPr>
            <p:ph idx="1"/>
          </p:nvPr>
        </p:nvSpPr>
        <p:spPr>
          <a:xfrm>
            <a:off x="304798" y="1219200"/>
            <a:ext cx="11049004" cy="4957763"/>
          </a:xfrm>
        </p:spPr>
        <p:txBody>
          <a:bodyPr>
            <a:normAutofit/>
          </a:bodyPr>
          <a:lstStyle/>
          <a:p>
            <a:pPr marL="0" indent="0">
              <a:buNone/>
            </a:pPr>
            <a:r>
              <a:rPr lang="el-GR" b="1" dirty="0">
                <a:solidFill>
                  <a:srgbClr val="002060"/>
                </a:solidFill>
              </a:rPr>
              <a:t>4. Ισχυροποίηση Συλλογικής Ταυτότητας, κοινών αξιών και πολιτισμικού κεφαλαίου</a:t>
            </a:r>
          </a:p>
          <a:p>
            <a:pPr marL="0" indent="0">
              <a:buNone/>
            </a:pPr>
            <a:endParaRPr lang="el-GR" b="1" dirty="0">
              <a:solidFill>
                <a:srgbClr val="002060"/>
              </a:solidFill>
            </a:endParaRPr>
          </a:p>
          <a:p>
            <a:pPr algn="just">
              <a:buFont typeface="Wingdings" panose="05000000000000000000" pitchFamily="2" charset="2"/>
              <a:buChar char="Ø"/>
            </a:pPr>
            <a:r>
              <a:rPr lang="el-GR" sz="2200" b="1" dirty="0"/>
              <a:t>Προστασία και ανάδειξη «Ελληνικότητας»</a:t>
            </a:r>
            <a:r>
              <a:rPr lang="el-GR" sz="2200" dirty="0"/>
              <a:t>:</a:t>
            </a:r>
            <a:r>
              <a:rPr lang="el-GR" sz="2200" b="1" dirty="0"/>
              <a:t> </a:t>
            </a:r>
            <a:r>
              <a:rPr lang="el-GR" sz="2200" dirty="0"/>
              <a:t>Ελληνική γλώσσα, παραδόσεις, ήθη και έθιμα, πολιτιστική κληρονομιά, σύγχρονη πολιτιστική δημιουργία, Ελληνικό τοπίο, παραδοσιακοί οικισμοί κλπ. </a:t>
            </a:r>
          </a:p>
          <a:p>
            <a:pPr algn="just">
              <a:buFont typeface="Wingdings" panose="05000000000000000000" pitchFamily="2" charset="2"/>
              <a:buChar char="Ø"/>
            </a:pPr>
            <a:r>
              <a:rPr lang="el-GR" sz="2200" b="1" dirty="0"/>
              <a:t>Αμοιβαίος σεβασμός και ελευθερία έκφρασης </a:t>
            </a:r>
            <a:r>
              <a:rPr lang="el-GR" sz="2200" dirty="0"/>
              <a:t>τόσο σε διαφοροποιημένες ατομικές επιλογές κοινωνικής συμπεριφοράς όσο και σε παραδοσιακές μορφές κοινωνικής οργάνωσης με προτεραιότητα:</a:t>
            </a:r>
          </a:p>
          <a:p>
            <a:pPr lvl="2" algn="just">
              <a:buFont typeface="Wingdings" panose="05000000000000000000" pitchFamily="2" charset="2"/>
              <a:buChar char="ü"/>
            </a:pPr>
            <a:r>
              <a:rPr lang="el-GR" sz="2200" dirty="0"/>
              <a:t>Σχέση κράτους – εκκλησίας</a:t>
            </a:r>
          </a:p>
          <a:p>
            <a:pPr lvl="2" algn="just">
              <a:buFont typeface="Wingdings" panose="05000000000000000000" pitchFamily="2" charset="2"/>
              <a:buChar char="ü"/>
            </a:pPr>
            <a:r>
              <a:rPr lang="el-GR" sz="2200" dirty="0"/>
              <a:t> </a:t>
            </a:r>
            <a:r>
              <a:rPr lang="el-GR" sz="2200" dirty="0" err="1"/>
              <a:t>Έμφυλα</a:t>
            </a:r>
            <a:r>
              <a:rPr lang="el-GR" sz="2200" dirty="0"/>
              <a:t> δικαιώματα, </a:t>
            </a:r>
            <a:r>
              <a:rPr lang="el-GR" sz="2200" dirty="0" err="1"/>
              <a:t>έμφυλη</a:t>
            </a:r>
            <a:r>
              <a:rPr lang="el-GR" sz="2200" dirty="0"/>
              <a:t> ταυτότητα και δικαιώματα</a:t>
            </a:r>
          </a:p>
          <a:p>
            <a:pPr lvl="2" algn="just">
              <a:buFont typeface="Wingdings" panose="05000000000000000000" pitchFamily="2" charset="2"/>
              <a:buChar char="ü"/>
            </a:pPr>
            <a:r>
              <a:rPr lang="el-GR" sz="2200" dirty="0"/>
              <a:t>Υπεύθυνη χρήση μέσων κοινωνικής δικτύωσης </a:t>
            </a:r>
          </a:p>
          <a:p>
            <a:pPr lvl="2" algn="just">
              <a:buFont typeface="Wingdings" panose="05000000000000000000" pitchFamily="2" charset="2"/>
              <a:buChar char="ü"/>
            </a:pPr>
            <a:r>
              <a:rPr lang="el-GR" sz="2200" dirty="0"/>
              <a:t>Όρια παραβατικότητας</a:t>
            </a:r>
          </a:p>
        </p:txBody>
      </p:sp>
      <p:sp>
        <p:nvSpPr>
          <p:cNvPr id="4" name="Slide Number Placeholder 3">
            <a:extLst>
              <a:ext uri="{FF2B5EF4-FFF2-40B4-BE49-F238E27FC236}">
                <a16:creationId xmlns:a16="http://schemas.microsoft.com/office/drawing/2014/main" id="{0C57958B-55C9-7820-0BD7-849054157611}"/>
              </a:ext>
            </a:extLst>
          </p:cNvPr>
          <p:cNvSpPr>
            <a:spLocks noGrp="1"/>
          </p:cNvSpPr>
          <p:nvPr>
            <p:ph type="sldNum" sz="quarter" idx="12"/>
          </p:nvPr>
        </p:nvSpPr>
        <p:spPr/>
        <p:txBody>
          <a:bodyPr/>
          <a:lstStyle/>
          <a:p>
            <a:fld id="{C4BCAE7C-4A64-4B6E-8856-FD60048404F0}" type="slidenum">
              <a:rPr lang="el-GR" smtClean="0"/>
              <a:t>18</a:t>
            </a:fld>
            <a:endParaRPr lang="el-GR"/>
          </a:p>
        </p:txBody>
      </p:sp>
      <p:sp>
        <p:nvSpPr>
          <p:cNvPr id="5" name="TextBox 4">
            <a:extLst>
              <a:ext uri="{FF2B5EF4-FFF2-40B4-BE49-F238E27FC236}">
                <a16:creationId xmlns:a16="http://schemas.microsoft.com/office/drawing/2014/main" id="{2D4A3EB3-1A42-61A6-D9ED-676B77555F85}"/>
              </a:ext>
            </a:extLst>
          </p:cNvPr>
          <p:cNvSpPr txBox="1"/>
          <p:nvPr/>
        </p:nvSpPr>
        <p:spPr>
          <a:xfrm>
            <a:off x="304798" y="136522"/>
            <a:ext cx="11334752" cy="954107"/>
          </a:xfrm>
          <a:prstGeom prst="rect">
            <a:avLst/>
          </a:prstGeom>
          <a:noFill/>
        </p:spPr>
        <p:txBody>
          <a:bodyPr wrap="square">
            <a:spAutoFit/>
          </a:bodyPr>
          <a:lstStyle/>
          <a:p>
            <a:pPr algn="ctr"/>
            <a:r>
              <a:rPr lang="el-GR" sz="2800" b="1" dirty="0">
                <a:solidFill>
                  <a:srgbClr val="C00000"/>
                </a:solidFill>
              </a:rPr>
              <a:t>Ι</a:t>
            </a:r>
            <a:r>
              <a:rPr lang="en-US" sz="2800" b="1" dirty="0">
                <a:solidFill>
                  <a:srgbClr val="C00000"/>
                </a:solidFill>
              </a:rPr>
              <a:t>V</a:t>
            </a:r>
            <a:r>
              <a:rPr lang="el-GR" sz="2800" b="1" dirty="0">
                <a:solidFill>
                  <a:srgbClr val="C00000"/>
                </a:solidFill>
              </a:rPr>
              <a:t>. </a:t>
            </a:r>
            <a:r>
              <a:rPr lang="en-US" sz="2800" b="1" dirty="0">
                <a:solidFill>
                  <a:srgbClr val="C00000"/>
                </a:solidFill>
              </a:rPr>
              <a:t>Agenda 2030</a:t>
            </a:r>
            <a:r>
              <a:rPr lang="el-GR" sz="2800" b="1" dirty="0">
                <a:solidFill>
                  <a:srgbClr val="C00000"/>
                </a:solidFill>
              </a:rPr>
              <a:t>++</a:t>
            </a:r>
            <a:r>
              <a:rPr lang="en-US" sz="2800" b="1" dirty="0">
                <a:solidFill>
                  <a:srgbClr val="C00000"/>
                </a:solidFill>
              </a:rPr>
              <a:t>: </a:t>
            </a:r>
            <a:r>
              <a:rPr lang="el-GR" sz="2800" b="1" dirty="0">
                <a:solidFill>
                  <a:srgbClr val="C00000"/>
                </a:solidFill>
              </a:rPr>
              <a:t>Μια σύγχρονη προοδευτική πρόταση </a:t>
            </a:r>
            <a:endParaRPr lang="en-US" sz="2800" b="1" dirty="0">
              <a:solidFill>
                <a:srgbClr val="C00000"/>
              </a:solidFill>
            </a:endParaRPr>
          </a:p>
          <a:p>
            <a:pPr algn="ctr"/>
            <a:r>
              <a:rPr lang="el-GR" sz="2800" b="1" dirty="0">
                <a:solidFill>
                  <a:srgbClr val="C00000"/>
                </a:solidFill>
              </a:rPr>
              <a:t>για την Ελλάδα του αύριο</a:t>
            </a:r>
            <a:endParaRPr lang="el-GR" altLang="el-GR" sz="2800" b="1" dirty="0">
              <a:solidFill>
                <a:srgbClr val="C00000"/>
              </a:solidFill>
            </a:endParaRPr>
          </a:p>
        </p:txBody>
      </p:sp>
    </p:spTree>
    <p:extLst>
      <p:ext uri="{BB962C8B-B14F-4D97-AF65-F5344CB8AC3E}">
        <p14:creationId xmlns:p14="http://schemas.microsoft.com/office/powerpoint/2010/main" val="2230880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00285CD-7B88-D18A-E4ED-98892CA62CAC}"/>
              </a:ext>
            </a:extLst>
          </p:cNvPr>
          <p:cNvGraphicFramePr>
            <a:graphicFrameLocks noGrp="1"/>
          </p:cNvGraphicFramePr>
          <p:nvPr>
            <p:ph idx="1"/>
            <p:extLst>
              <p:ext uri="{D42A27DB-BD31-4B8C-83A1-F6EECF244321}">
                <p14:modId xmlns:p14="http://schemas.microsoft.com/office/powerpoint/2010/main" val="824248969"/>
              </p:ext>
            </p:extLst>
          </p:nvPr>
        </p:nvGraphicFramePr>
        <p:xfrm>
          <a:off x="190500" y="1899489"/>
          <a:ext cx="11887200" cy="4054348"/>
        </p:xfrm>
        <a:graphic>
          <a:graphicData uri="http://schemas.openxmlformats.org/drawingml/2006/table">
            <a:tbl>
              <a:tblPr firstRow="1" bandRow="1">
                <a:tableStyleId>{21E4AEA4-8DFA-4A89-87EB-49C32662AFE0}</a:tableStyleId>
              </a:tblPr>
              <a:tblGrid>
                <a:gridCol w="2377440">
                  <a:extLst>
                    <a:ext uri="{9D8B030D-6E8A-4147-A177-3AD203B41FA5}">
                      <a16:colId xmlns:a16="http://schemas.microsoft.com/office/drawing/2014/main" val="4140970058"/>
                    </a:ext>
                  </a:extLst>
                </a:gridCol>
                <a:gridCol w="2377440">
                  <a:extLst>
                    <a:ext uri="{9D8B030D-6E8A-4147-A177-3AD203B41FA5}">
                      <a16:colId xmlns:a16="http://schemas.microsoft.com/office/drawing/2014/main" val="1786771409"/>
                    </a:ext>
                  </a:extLst>
                </a:gridCol>
                <a:gridCol w="2377440">
                  <a:extLst>
                    <a:ext uri="{9D8B030D-6E8A-4147-A177-3AD203B41FA5}">
                      <a16:colId xmlns:a16="http://schemas.microsoft.com/office/drawing/2014/main" val="1049967366"/>
                    </a:ext>
                  </a:extLst>
                </a:gridCol>
                <a:gridCol w="2377440">
                  <a:extLst>
                    <a:ext uri="{9D8B030D-6E8A-4147-A177-3AD203B41FA5}">
                      <a16:colId xmlns:a16="http://schemas.microsoft.com/office/drawing/2014/main" val="3103471748"/>
                    </a:ext>
                  </a:extLst>
                </a:gridCol>
                <a:gridCol w="2377440">
                  <a:extLst>
                    <a:ext uri="{9D8B030D-6E8A-4147-A177-3AD203B41FA5}">
                      <a16:colId xmlns:a16="http://schemas.microsoft.com/office/drawing/2014/main" val="3785081599"/>
                    </a:ext>
                  </a:extLst>
                </a:gridCol>
              </a:tblGrid>
              <a:tr h="370840">
                <a:tc>
                  <a:txBody>
                    <a:bodyPr/>
                    <a:lstStyle/>
                    <a:p>
                      <a:pPr algn="ctr"/>
                      <a:endParaRPr lang="el-GR" dirty="0">
                        <a:solidFill>
                          <a:schemeClr val="tx1"/>
                        </a:solidFill>
                      </a:endParaRPr>
                    </a:p>
                    <a:p>
                      <a:pPr algn="ctr"/>
                      <a:r>
                        <a:rPr lang="el-GR" dirty="0">
                          <a:solidFill>
                            <a:schemeClr val="tx1"/>
                          </a:solidFill>
                        </a:rPr>
                        <a:t>Κομμουνισμός / Λενινισμός</a:t>
                      </a:r>
                    </a:p>
                  </a:txBody>
                  <a:tcPr>
                    <a:solidFill>
                      <a:schemeClr val="accent2">
                        <a:lumMod val="40000"/>
                        <a:lumOff val="60000"/>
                      </a:schemeClr>
                    </a:solidFill>
                  </a:tcPr>
                </a:tc>
                <a:tc>
                  <a:txBody>
                    <a:bodyPr/>
                    <a:lstStyle/>
                    <a:p>
                      <a:pPr algn="ctr"/>
                      <a:r>
                        <a:rPr lang="el-GR" dirty="0">
                          <a:solidFill>
                            <a:schemeClr val="tx1"/>
                          </a:solidFill>
                        </a:rPr>
                        <a:t>Δημοκρατικός Σοσιαλισμός ή Ριζοσπαστική Αριστερά </a:t>
                      </a:r>
                    </a:p>
                  </a:txBody>
                  <a:tcPr>
                    <a:solidFill>
                      <a:schemeClr val="accent2">
                        <a:lumMod val="40000"/>
                        <a:lumOff val="60000"/>
                      </a:schemeClr>
                    </a:solidFill>
                  </a:tcPr>
                </a:tc>
                <a:tc>
                  <a:txBody>
                    <a:bodyPr/>
                    <a:lstStyle/>
                    <a:p>
                      <a:pPr algn="ctr"/>
                      <a:endParaRPr lang="el-GR" dirty="0">
                        <a:solidFill>
                          <a:schemeClr val="tx1"/>
                        </a:solidFill>
                      </a:endParaRPr>
                    </a:p>
                    <a:p>
                      <a:pPr algn="ctr"/>
                      <a:r>
                        <a:rPr lang="el-GR" dirty="0">
                          <a:solidFill>
                            <a:schemeClr val="tx1"/>
                          </a:solidFill>
                        </a:rPr>
                        <a:t>Σοσιαλδημοκρατία</a:t>
                      </a:r>
                    </a:p>
                  </a:txBody>
                  <a:tcPr>
                    <a:solidFill>
                      <a:schemeClr val="accent2">
                        <a:lumMod val="40000"/>
                        <a:lumOff val="60000"/>
                      </a:schemeClr>
                    </a:solidFill>
                  </a:tcPr>
                </a:tc>
                <a:tc>
                  <a:txBody>
                    <a:bodyPr/>
                    <a:lstStyle/>
                    <a:p>
                      <a:pPr algn="ctr"/>
                      <a:endParaRPr lang="el-GR" dirty="0">
                        <a:solidFill>
                          <a:schemeClr val="tx1"/>
                        </a:solidFill>
                      </a:endParaRPr>
                    </a:p>
                    <a:p>
                      <a:pPr algn="ctr"/>
                      <a:r>
                        <a:rPr lang="el-GR" dirty="0">
                          <a:solidFill>
                            <a:schemeClr val="tx1"/>
                          </a:solidFill>
                        </a:rPr>
                        <a:t>Κοινωνικός φιλελευθερισμός </a:t>
                      </a:r>
                    </a:p>
                  </a:txBody>
                  <a:tcPr>
                    <a:solidFill>
                      <a:schemeClr val="accent2">
                        <a:lumMod val="40000"/>
                        <a:lumOff val="60000"/>
                      </a:schemeClr>
                    </a:solidFill>
                  </a:tcPr>
                </a:tc>
                <a:tc>
                  <a:txBody>
                    <a:bodyPr/>
                    <a:lstStyle/>
                    <a:p>
                      <a:pPr algn="ctr"/>
                      <a:r>
                        <a:rPr lang="el-GR" dirty="0">
                          <a:solidFill>
                            <a:schemeClr val="tx1"/>
                          </a:solidFill>
                        </a:rPr>
                        <a:t>Οικονομικός Φιλελευθερισμός / Νέο-φιλελευθερισμός</a:t>
                      </a:r>
                    </a:p>
                  </a:txBody>
                  <a:tcPr>
                    <a:solidFill>
                      <a:schemeClr val="accent2">
                        <a:lumMod val="40000"/>
                        <a:lumOff val="60000"/>
                      </a:schemeClr>
                    </a:solidFill>
                  </a:tcPr>
                </a:tc>
                <a:extLst>
                  <a:ext uri="{0D108BD9-81ED-4DB2-BD59-A6C34878D82A}">
                    <a16:rowId xmlns:a16="http://schemas.microsoft.com/office/drawing/2014/main" val="243737749"/>
                  </a:ext>
                </a:extLst>
              </a:tr>
              <a:tr h="370840">
                <a:tc>
                  <a:txBody>
                    <a:bodyPr/>
                    <a:lstStyle/>
                    <a:p>
                      <a:pPr marL="180975" indent="-180975" algn="l">
                        <a:buFont typeface="Arial" panose="020B0604020202020204" pitchFamily="34" charset="0"/>
                        <a:buChar char="•"/>
                      </a:pPr>
                      <a:r>
                        <a:rPr lang="el-GR" sz="1600" dirty="0">
                          <a:solidFill>
                            <a:schemeClr val="tx1"/>
                          </a:solidFill>
                        </a:rPr>
                        <a:t>Κρατικός προγραμματισμός</a:t>
                      </a:r>
                    </a:p>
                    <a:p>
                      <a:pPr marL="180975" indent="-180975" algn="l">
                        <a:buFont typeface="Arial" panose="020B0604020202020204" pitchFamily="34" charset="0"/>
                        <a:buChar char="•"/>
                      </a:pPr>
                      <a:r>
                        <a:rPr lang="el-GR" sz="1600" dirty="0">
                          <a:solidFill>
                            <a:schemeClr val="tx1"/>
                          </a:solidFill>
                        </a:rPr>
                        <a:t>Κρατικοποίηση μέσων παραγωγής</a:t>
                      </a:r>
                    </a:p>
                    <a:p>
                      <a:pPr marL="180975" indent="-180975" algn="l">
                        <a:buFont typeface="Arial" panose="020B0604020202020204" pitchFamily="34" charset="0"/>
                        <a:buChar char="•"/>
                      </a:pPr>
                      <a:r>
                        <a:rPr lang="el-GR" sz="1600" dirty="0">
                          <a:solidFill>
                            <a:schemeClr val="tx1"/>
                          </a:solidFill>
                        </a:rPr>
                        <a:t>Ταξική πάλη</a:t>
                      </a:r>
                    </a:p>
                    <a:p>
                      <a:pPr marL="342900" indent="-342900" algn="l">
                        <a:buFont typeface="Arial" panose="020B0604020202020204" pitchFamily="34" charset="0"/>
                        <a:buChar char="•"/>
                      </a:pPr>
                      <a:endParaRPr lang="el-GR" dirty="0">
                        <a:solidFill>
                          <a:schemeClr val="tx1"/>
                        </a:solidFill>
                      </a:endParaRPr>
                    </a:p>
                  </a:txBody>
                  <a:tcPr>
                    <a:solidFill>
                      <a:schemeClr val="accent2">
                        <a:lumMod val="20000"/>
                        <a:lumOff val="80000"/>
                      </a:schemeClr>
                    </a:solidFill>
                  </a:tcPr>
                </a:tc>
                <a:tc>
                  <a:txBody>
                    <a:bodyPr/>
                    <a:lstStyle/>
                    <a:p>
                      <a:pPr marL="85725" indent="-85725" algn="l">
                        <a:buFont typeface="Arial" panose="020B0604020202020204" pitchFamily="34" charset="0"/>
                        <a:buChar char="•"/>
                      </a:pPr>
                      <a:r>
                        <a:rPr lang="el-GR" sz="1400" dirty="0">
                          <a:solidFill>
                            <a:schemeClr val="tx1"/>
                          </a:solidFill>
                        </a:rPr>
                        <a:t>Υποστηρίζει αντιπροσωπευτική δημοκρατία</a:t>
                      </a:r>
                    </a:p>
                    <a:p>
                      <a:pPr marL="85725" indent="-85725" algn="l">
                        <a:buFont typeface="Arial" panose="020B0604020202020204" pitchFamily="34" charset="0"/>
                        <a:buChar char="•"/>
                      </a:pPr>
                      <a:r>
                        <a:rPr lang="el-GR" sz="1400" dirty="0">
                          <a:solidFill>
                            <a:schemeClr val="tx1"/>
                          </a:solidFill>
                        </a:rPr>
                        <a:t>Ισχυρή παρέμβαση και ρύθμιση ιδιωτικής επιχειρηματικότητας</a:t>
                      </a:r>
                    </a:p>
                    <a:p>
                      <a:pPr marL="85725" indent="-85725" algn="l">
                        <a:buFont typeface="Arial" panose="020B0604020202020204" pitchFamily="34" charset="0"/>
                        <a:buChar char="•"/>
                      </a:pPr>
                      <a:r>
                        <a:rPr lang="el-GR" sz="1400" dirty="0">
                          <a:solidFill>
                            <a:schemeClr val="tx1"/>
                          </a:solidFill>
                        </a:rPr>
                        <a:t>Αναδιανεμητικές πολιτικές για τη προστασία των ευάλωτων </a:t>
                      </a:r>
                    </a:p>
                    <a:p>
                      <a:pPr marL="85725" indent="-85725" algn="l">
                        <a:buFont typeface="Arial" panose="020B0604020202020204" pitchFamily="34" charset="0"/>
                        <a:buChar char="•"/>
                      </a:pPr>
                      <a:r>
                        <a:rPr lang="el-GR" sz="1400" dirty="0">
                          <a:solidFill>
                            <a:schemeClr val="tx1"/>
                          </a:solidFill>
                        </a:rPr>
                        <a:t>Υψηλή φορολογία</a:t>
                      </a:r>
                    </a:p>
                    <a:p>
                      <a:pPr marL="85725" indent="-85725" algn="l">
                        <a:buFont typeface="Arial" panose="020B0604020202020204" pitchFamily="34" charset="0"/>
                        <a:buChar char="•"/>
                      </a:pPr>
                      <a:r>
                        <a:rPr lang="el-GR" sz="1400" dirty="0">
                          <a:solidFill>
                            <a:schemeClr val="tx1"/>
                          </a:solidFill>
                        </a:rPr>
                        <a:t>Κρατικοποίηση/</a:t>
                      </a:r>
                    </a:p>
                    <a:p>
                      <a:pPr marL="0" indent="0" algn="l">
                        <a:buFont typeface="Arial" panose="020B0604020202020204" pitchFamily="34" charset="0"/>
                        <a:buNone/>
                      </a:pPr>
                      <a:r>
                        <a:rPr lang="el-GR" sz="1400" dirty="0">
                          <a:solidFill>
                            <a:schemeClr val="tx1"/>
                          </a:solidFill>
                        </a:rPr>
                        <a:t>  κοινωνικοποίηση δημοσίων         υπηρεσιών</a:t>
                      </a:r>
                    </a:p>
                  </a:txBody>
                  <a:tcPr>
                    <a:solidFill>
                      <a:schemeClr val="accent2">
                        <a:lumMod val="20000"/>
                        <a:lumOff val="80000"/>
                      </a:schemeClr>
                    </a:solidFill>
                  </a:tcPr>
                </a:tc>
                <a:tc>
                  <a:txBody>
                    <a:bodyPr/>
                    <a:lstStyle/>
                    <a:p>
                      <a:pPr marL="85725" indent="-85725" algn="l">
                        <a:buFont typeface="Arial" panose="020B0604020202020204" pitchFamily="34" charset="0"/>
                        <a:buChar char="•"/>
                      </a:pPr>
                      <a:r>
                        <a:rPr lang="el-GR" sz="1400" dirty="0">
                          <a:solidFill>
                            <a:schemeClr val="tx1"/>
                          </a:solidFill>
                        </a:rPr>
                        <a:t>Ενεργός δημοκρατικός έλεγχος της οικονομίας από το κράτος</a:t>
                      </a:r>
                    </a:p>
                    <a:p>
                      <a:pPr marL="85725" indent="-85725" algn="l">
                        <a:buFont typeface="Arial" panose="020B0604020202020204" pitchFamily="34" charset="0"/>
                        <a:buChar char="•"/>
                      </a:pPr>
                      <a:r>
                        <a:rPr lang="el-GR" sz="1400" dirty="0">
                          <a:solidFill>
                            <a:schemeClr val="tx1"/>
                          </a:solidFill>
                        </a:rPr>
                        <a:t>Οικονομική δημοκρατία: ενίσχυση συνδικαλιστικού κινήματος, ενώσεων, καταναλωτών, συνεταιριστών κλπ.</a:t>
                      </a:r>
                    </a:p>
                    <a:p>
                      <a:pPr marL="85725" indent="-85725" algn="l">
                        <a:buFont typeface="Arial" panose="020B0604020202020204" pitchFamily="34" charset="0"/>
                        <a:buChar char="•"/>
                      </a:pPr>
                      <a:r>
                        <a:rPr lang="el-GR" sz="1400" dirty="0">
                          <a:solidFill>
                            <a:schemeClr val="tx1"/>
                          </a:solidFill>
                        </a:rPr>
                        <a:t>Μεικτή οικονομία και επιλεκτική ρύθμιση της αγοράς</a:t>
                      </a:r>
                    </a:p>
                    <a:p>
                      <a:pPr marL="85725" indent="-85725" algn="l">
                        <a:buFont typeface="Arial" panose="020B0604020202020204" pitchFamily="34" charset="0"/>
                        <a:buChar char="•"/>
                      </a:pPr>
                      <a:r>
                        <a:rPr lang="el-GR" sz="1400" dirty="0">
                          <a:solidFill>
                            <a:schemeClr val="tx1"/>
                          </a:solidFill>
                        </a:rPr>
                        <a:t>Κράτος πρόνοιας</a:t>
                      </a:r>
                    </a:p>
                    <a:p>
                      <a:pPr marL="85725" indent="-85725" algn="l">
                        <a:buFont typeface="Arial" panose="020B0604020202020204" pitchFamily="34" charset="0"/>
                        <a:buChar char="•"/>
                      </a:pPr>
                      <a:r>
                        <a:rPr lang="el-GR" sz="1400" dirty="0">
                          <a:solidFill>
                            <a:schemeClr val="tx1"/>
                          </a:solidFill>
                        </a:rPr>
                        <a:t>Προοδευτική φορολογία</a:t>
                      </a:r>
                    </a:p>
                  </a:txBody>
                  <a:tcPr>
                    <a:solidFill>
                      <a:schemeClr val="accent2">
                        <a:lumMod val="20000"/>
                        <a:lumOff val="80000"/>
                      </a:schemeClr>
                    </a:solidFill>
                  </a:tcPr>
                </a:tc>
                <a:tc>
                  <a:txBody>
                    <a:bodyPr/>
                    <a:lstStyle/>
                    <a:p>
                      <a:pPr marL="85725" indent="-85725" algn="l">
                        <a:buFont typeface="Arial" panose="020B0604020202020204" pitchFamily="34" charset="0"/>
                        <a:buChar char="•"/>
                      </a:pPr>
                      <a:r>
                        <a:rPr lang="el-GR" sz="1600" dirty="0">
                          <a:solidFill>
                            <a:schemeClr val="tx1"/>
                          </a:solidFill>
                        </a:rPr>
                        <a:t>Εξισορρόπηση ατομικής ελευθερίας και κοινωνικής αλληλεγγύης </a:t>
                      </a:r>
                    </a:p>
                    <a:p>
                      <a:pPr marL="85725" indent="-85725" algn="l">
                        <a:buFont typeface="Arial" panose="020B0604020202020204" pitchFamily="34" charset="0"/>
                        <a:buChar char="•"/>
                      </a:pPr>
                      <a:r>
                        <a:rPr lang="el-GR" sz="1600" dirty="0">
                          <a:solidFill>
                            <a:schemeClr val="tx1"/>
                          </a:solidFill>
                        </a:rPr>
                        <a:t>Ήπια κρατική παρέμβαση</a:t>
                      </a:r>
                    </a:p>
                    <a:p>
                      <a:pPr marL="85725" indent="-85725" algn="l">
                        <a:buFont typeface="Arial" panose="020B0604020202020204" pitchFamily="34" charset="0"/>
                        <a:buChar char="•"/>
                      </a:pPr>
                      <a:r>
                        <a:rPr lang="el-GR" sz="1600" dirty="0">
                          <a:solidFill>
                            <a:schemeClr val="tx1"/>
                          </a:solidFill>
                        </a:rPr>
                        <a:t>Ρόλος κράτους: διευθέτηση κοινωνικών ζητημάτων όπως ανεργία, υγειονομική περίθαλψη, </a:t>
                      </a:r>
                      <a:r>
                        <a:rPr lang="el-GR" sz="1600" dirty="0" err="1">
                          <a:solidFill>
                            <a:schemeClr val="tx1"/>
                          </a:solidFill>
                        </a:rPr>
                        <a:t>μόρφωση,πρόνοια</a:t>
                      </a:r>
                      <a:r>
                        <a:rPr lang="el-GR" sz="1600" dirty="0">
                          <a:solidFill>
                            <a:schemeClr val="tx1"/>
                          </a:solidFill>
                        </a:rPr>
                        <a:t> </a:t>
                      </a:r>
                    </a:p>
                  </a:txBody>
                  <a:tcPr>
                    <a:solidFill>
                      <a:schemeClr val="accent2">
                        <a:lumMod val="20000"/>
                        <a:lumOff val="80000"/>
                      </a:schemeClr>
                    </a:solidFill>
                  </a:tcPr>
                </a:tc>
                <a:tc>
                  <a:txBody>
                    <a:bodyPr/>
                    <a:lstStyle/>
                    <a:p>
                      <a:pPr marL="180975" indent="-180975" algn="just">
                        <a:buFont typeface="Arial" panose="020B0604020202020204" pitchFamily="34" charset="0"/>
                        <a:buChar char="•"/>
                      </a:pPr>
                      <a:r>
                        <a:rPr lang="el-GR" sz="1600" dirty="0">
                          <a:solidFill>
                            <a:schemeClr val="tx1"/>
                          </a:solidFill>
                        </a:rPr>
                        <a:t>Οικονομία αγοράς</a:t>
                      </a:r>
                    </a:p>
                    <a:p>
                      <a:pPr marL="180975" indent="-180975" algn="just">
                        <a:buFont typeface="Arial" panose="020B0604020202020204" pitchFamily="34" charset="0"/>
                        <a:buChar char="•"/>
                      </a:pPr>
                      <a:r>
                        <a:rPr lang="el-GR" sz="1600" dirty="0">
                          <a:solidFill>
                            <a:schemeClr val="tx1"/>
                          </a:solidFill>
                        </a:rPr>
                        <a:t>Ελαχιστοποίηση κρατικής παρέμβασης</a:t>
                      </a:r>
                    </a:p>
                    <a:p>
                      <a:pPr marL="180975" indent="-180975" algn="just">
                        <a:buFont typeface="Arial" panose="020B0604020202020204" pitchFamily="34" charset="0"/>
                        <a:buChar char="•"/>
                      </a:pPr>
                      <a:r>
                        <a:rPr lang="el-GR" sz="1600" dirty="0">
                          <a:solidFill>
                            <a:schemeClr val="tx1"/>
                          </a:solidFill>
                        </a:rPr>
                        <a:t>Μονεταριστικές πολιτικές </a:t>
                      </a:r>
                    </a:p>
                    <a:p>
                      <a:pPr marL="180975" indent="-180975" algn="just">
                        <a:buFont typeface="Arial" panose="020B0604020202020204" pitchFamily="34" charset="0"/>
                        <a:buChar char="•"/>
                      </a:pPr>
                      <a:r>
                        <a:rPr lang="el-GR" sz="1600" dirty="0">
                          <a:solidFill>
                            <a:schemeClr val="tx1"/>
                          </a:solidFill>
                        </a:rPr>
                        <a:t>Χαμηλή φορολογία</a:t>
                      </a:r>
                    </a:p>
                  </a:txBody>
                  <a:tcPr>
                    <a:solidFill>
                      <a:schemeClr val="accent2">
                        <a:lumMod val="20000"/>
                        <a:lumOff val="80000"/>
                      </a:schemeClr>
                    </a:solidFill>
                  </a:tcPr>
                </a:tc>
                <a:extLst>
                  <a:ext uri="{0D108BD9-81ED-4DB2-BD59-A6C34878D82A}">
                    <a16:rowId xmlns:a16="http://schemas.microsoft.com/office/drawing/2014/main" val="1660453492"/>
                  </a:ext>
                </a:extLst>
              </a:tr>
            </a:tbl>
          </a:graphicData>
        </a:graphic>
      </p:graphicFrame>
      <p:sp>
        <p:nvSpPr>
          <p:cNvPr id="4" name="Slide Number Placeholder 3">
            <a:extLst>
              <a:ext uri="{FF2B5EF4-FFF2-40B4-BE49-F238E27FC236}">
                <a16:creationId xmlns:a16="http://schemas.microsoft.com/office/drawing/2014/main" id="{427077CF-8E24-447B-1C0B-B4B2D5157E42}"/>
              </a:ext>
            </a:extLst>
          </p:cNvPr>
          <p:cNvSpPr>
            <a:spLocks noGrp="1"/>
          </p:cNvSpPr>
          <p:nvPr>
            <p:ph type="sldNum" sz="quarter" idx="12"/>
          </p:nvPr>
        </p:nvSpPr>
        <p:spPr/>
        <p:txBody>
          <a:bodyPr/>
          <a:lstStyle/>
          <a:p>
            <a:fld id="{C4BCAE7C-4A64-4B6E-8856-FD60048404F0}" type="slidenum">
              <a:rPr lang="el-GR" smtClean="0"/>
              <a:t>19</a:t>
            </a:fld>
            <a:endParaRPr lang="el-GR"/>
          </a:p>
        </p:txBody>
      </p:sp>
      <p:sp>
        <p:nvSpPr>
          <p:cNvPr id="5" name="TextBox 4">
            <a:extLst>
              <a:ext uri="{FF2B5EF4-FFF2-40B4-BE49-F238E27FC236}">
                <a16:creationId xmlns:a16="http://schemas.microsoft.com/office/drawing/2014/main" id="{D46365AE-BB63-9B30-9074-57D1957BC714}"/>
              </a:ext>
            </a:extLst>
          </p:cNvPr>
          <p:cNvSpPr txBox="1"/>
          <p:nvPr/>
        </p:nvSpPr>
        <p:spPr>
          <a:xfrm>
            <a:off x="304798" y="9506"/>
            <a:ext cx="11334752" cy="523220"/>
          </a:xfrm>
          <a:prstGeom prst="rect">
            <a:avLst/>
          </a:prstGeom>
          <a:noFill/>
        </p:spPr>
        <p:txBody>
          <a:bodyPr wrap="square">
            <a:spAutoFit/>
          </a:bodyPr>
          <a:lstStyle/>
          <a:p>
            <a:pPr algn="ctr"/>
            <a:r>
              <a:rPr lang="en-US" sz="2800" b="1" dirty="0">
                <a:solidFill>
                  <a:srgbClr val="C00000"/>
                </a:solidFill>
              </a:rPr>
              <a:t>V</a:t>
            </a:r>
            <a:r>
              <a:rPr lang="el-GR" sz="2800" b="1" dirty="0">
                <a:solidFill>
                  <a:srgbClr val="C00000"/>
                </a:solidFill>
              </a:rPr>
              <a:t>. Σε αναζήτηση μιας σύγχρονης ταυτότητας των προοδευτικών δυνάμεων </a:t>
            </a:r>
            <a:endParaRPr lang="el-GR" altLang="el-GR" sz="2800" b="1" dirty="0">
              <a:solidFill>
                <a:srgbClr val="C00000"/>
              </a:solidFill>
            </a:endParaRPr>
          </a:p>
        </p:txBody>
      </p:sp>
      <p:sp>
        <p:nvSpPr>
          <p:cNvPr id="7" name="TextBox 6">
            <a:extLst>
              <a:ext uri="{FF2B5EF4-FFF2-40B4-BE49-F238E27FC236}">
                <a16:creationId xmlns:a16="http://schemas.microsoft.com/office/drawing/2014/main" id="{44644EEC-6843-2418-603E-92707E994A2E}"/>
              </a:ext>
            </a:extLst>
          </p:cNvPr>
          <p:cNvSpPr txBox="1"/>
          <p:nvPr/>
        </p:nvSpPr>
        <p:spPr>
          <a:xfrm>
            <a:off x="114300" y="822271"/>
            <a:ext cx="11772902" cy="738664"/>
          </a:xfrm>
          <a:prstGeom prst="rect">
            <a:avLst/>
          </a:prstGeom>
          <a:noFill/>
        </p:spPr>
        <p:txBody>
          <a:bodyPr wrap="square" rtlCol="0">
            <a:spAutoFit/>
          </a:bodyPr>
          <a:lstStyle/>
          <a:p>
            <a:r>
              <a:rPr lang="el-GR" sz="2400" b="1" i="1" dirty="0">
                <a:solidFill>
                  <a:srgbClr val="002060"/>
                </a:solidFill>
              </a:rPr>
              <a:t>Επιλογές</a:t>
            </a:r>
          </a:p>
          <a:p>
            <a:r>
              <a:rPr lang="el-GR" b="1" dirty="0"/>
              <a:t>1. Βαθμός παρέμβασης κράτους στην οικονομία: Από πλήρη έλεγχο  στην ελάχιστη παρέμβαση και ρύθμιση αγορών… </a:t>
            </a:r>
          </a:p>
        </p:txBody>
      </p:sp>
      <p:sp>
        <p:nvSpPr>
          <p:cNvPr id="8" name="TextBox 7">
            <a:extLst>
              <a:ext uri="{FF2B5EF4-FFF2-40B4-BE49-F238E27FC236}">
                <a16:creationId xmlns:a16="http://schemas.microsoft.com/office/drawing/2014/main" id="{2EEA0B67-0915-CFEB-6DB9-64CF9F4B4A31}"/>
              </a:ext>
            </a:extLst>
          </p:cNvPr>
          <p:cNvSpPr txBox="1"/>
          <p:nvPr/>
        </p:nvSpPr>
        <p:spPr>
          <a:xfrm>
            <a:off x="190500" y="6075147"/>
            <a:ext cx="10515600" cy="646331"/>
          </a:xfrm>
          <a:prstGeom prst="rect">
            <a:avLst/>
          </a:prstGeom>
          <a:noFill/>
        </p:spPr>
        <p:txBody>
          <a:bodyPr wrap="square" rtlCol="0">
            <a:spAutoFit/>
          </a:bodyPr>
          <a:lstStyle/>
          <a:p>
            <a:r>
              <a:rPr lang="el-GR" b="1" dirty="0"/>
              <a:t>2. Κοινωνικά πρότυπα : από προάσπιση  παραδοσιακών μορφών κοινωνικής οργάνωσης  στην πρόταξη  ατομικών επιλογών…</a:t>
            </a:r>
          </a:p>
        </p:txBody>
      </p:sp>
    </p:spTree>
    <p:extLst>
      <p:ext uri="{BB962C8B-B14F-4D97-AF65-F5344CB8AC3E}">
        <p14:creationId xmlns:p14="http://schemas.microsoft.com/office/powerpoint/2010/main" val="1754227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7F23AE-ECEE-545E-5A3A-A22186DF2AD4}"/>
              </a:ext>
            </a:extLst>
          </p:cNvPr>
          <p:cNvSpPr>
            <a:spLocks noGrp="1"/>
          </p:cNvSpPr>
          <p:nvPr>
            <p:ph type="title"/>
          </p:nvPr>
        </p:nvSpPr>
        <p:spPr>
          <a:xfrm>
            <a:off x="838202" y="365128"/>
            <a:ext cx="10515600" cy="880197"/>
          </a:xfrm>
        </p:spPr>
        <p:txBody>
          <a:bodyPr>
            <a:noAutofit/>
          </a:bodyPr>
          <a:lstStyle/>
          <a:p>
            <a:pPr algn="ctr"/>
            <a:r>
              <a:rPr lang="el-GR" sz="2800" b="1" dirty="0">
                <a:solidFill>
                  <a:srgbClr val="C00000"/>
                </a:solidFill>
                <a:latin typeface="+mn-lt"/>
                <a:ea typeface="+mn-ea"/>
                <a:cs typeface="+mn-cs"/>
              </a:rPr>
              <a:t>Εισαγωγή</a:t>
            </a:r>
          </a:p>
        </p:txBody>
      </p:sp>
      <p:sp>
        <p:nvSpPr>
          <p:cNvPr id="3" name="Θέση περιεχομένου 2">
            <a:extLst>
              <a:ext uri="{FF2B5EF4-FFF2-40B4-BE49-F238E27FC236}">
                <a16:creationId xmlns:a16="http://schemas.microsoft.com/office/drawing/2014/main" id="{E58A8C83-826C-055F-A98A-F25B765FBC48}"/>
              </a:ext>
            </a:extLst>
          </p:cNvPr>
          <p:cNvSpPr>
            <a:spLocks noGrp="1"/>
          </p:cNvSpPr>
          <p:nvPr>
            <p:ph idx="1"/>
          </p:nvPr>
        </p:nvSpPr>
        <p:spPr>
          <a:xfrm>
            <a:off x="838202" y="1245325"/>
            <a:ext cx="10515600" cy="4931637"/>
          </a:xfrm>
        </p:spPr>
        <p:txBody>
          <a:bodyPr>
            <a:normAutofit/>
          </a:bodyPr>
          <a:lstStyle/>
          <a:p>
            <a:pPr marL="0" indent="0">
              <a:buNone/>
            </a:pPr>
            <a:r>
              <a:rPr lang="el-GR" sz="2400" b="1" u="sng" dirty="0">
                <a:solidFill>
                  <a:srgbClr val="002060"/>
                </a:solidFill>
              </a:rPr>
              <a:t>Ερωτήσεις</a:t>
            </a:r>
          </a:p>
          <a:p>
            <a:pPr marL="0" indent="0">
              <a:buNone/>
            </a:pPr>
            <a:endParaRPr lang="el-GR" dirty="0"/>
          </a:p>
          <a:p>
            <a:pPr marL="514350" indent="-514350">
              <a:buAutoNum type="arabicPeriod"/>
            </a:pPr>
            <a:r>
              <a:rPr lang="el-GR" sz="2000" dirty="0"/>
              <a:t>Πως διαμορφώνεται το πολιτικό περιβάλλον στη σημερινή Ευρώπη; </a:t>
            </a:r>
          </a:p>
          <a:p>
            <a:pPr marL="514350" indent="-514350">
              <a:buAutoNum type="arabicPeriod"/>
            </a:pPr>
            <a:r>
              <a:rPr lang="el-GR" sz="2000" dirty="0"/>
              <a:t>Ποιες είναι οι πηγές και οι αιτίες της παρατηρούμενης δημοκρατικής οπισθοδρόμησης και πολιτικής αποξένωσης στην Ευρώπη σήμερα; </a:t>
            </a:r>
          </a:p>
          <a:p>
            <a:pPr marL="514350" indent="-514350">
              <a:buAutoNum type="arabicPeriod"/>
            </a:pPr>
            <a:r>
              <a:rPr lang="el-GR" sz="2000" dirty="0"/>
              <a:t> Ποιες μπορεί και πρέπει να είναι οι ελάχιστες πολιτικές προτεραιότητες για την επανάκτηση εμπιστοσύνης στο πολιτικό σύστημα και την αναχαίτιση της δημοκρατικής οπισθοδρόμησης; </a:t>
            </a:r>
          </a:p>
          <a:p>
            <a:pPr marL="514350" indent="-514350">
              <a:buAutoNum type="arabicPeriod"/>
            </a:pPr>
            <a:r>
              <a:rPr lang="el-GR" sz="2000" dirty="0"/>
              <a:t>Ποιο το περιεχόμενο μιας σύγχρονης προοδευτικής πρότασης για την Ελλάδα;</a:t>
            </a:r>
          </a:p>
          <a:p>
            <a:pPr marL="514350" indent="-514350">
              <a:buAutoNum type="arabicPeriod"/>
            </a:pPr>
            <a:r>
              <a:rPr lang="el-GR" sz="2000" dirty="0"/>
              <a:t>Πώς επομένως προσδιορίζεται η σύγχρονη ταυτότητα της προοδευτικότητας</a:t>
            </a:r>
            <a:r>
              <a:rPr lang="en-US" sz="2000" dirty="0"/>
              <a:t> </a:t>
            </a:r>
            <a:r>
              <a:rPr lang="el-GR" sz="2000" dirty="0"/>
              <a:t>που θα επιτρέψει τη προγραμματική σύγκλιση προοδευτικών δυνάμεων και τη συγκρότηση μιας δυναμικής προοδευτικής συμμαχίας; </a:t>
            </a:r>
          </a:p>
          <a:p>
            <a:pPr marL="514350" indent="-514350">
              <a:buAutoNum type="arabicPeriod"/>
            </a:pPr>
            <a:endParaRPr lang="el-GR" dirty="0"/>
          </a:p>
        </p:txBody>
      </p:sp>
      <p:sp>
        <p:nvSpPr>
          <p:cNvPr id="4" name="Θέση αριθμού διαφάνειας 3">
            <a:extLst>
              <a:ext uri="{FF2B5EF4-FFF2-40B4-BE49-F238E27FC236}">
                <a16:creationId xmlns:a16="http://schemas.microsoft.com/office/drawing/2014/main" id="{5989D1C3-B094-07CD-8EC1-D2B3AC30B3A1}"/>
              </a:ext>
            </a:extLst>
          </p:cNvPr>
          <p:cNvSpPr>
            <a:spLocks noGrp="1"/>
          </p:cNvSpPr>
          <p:nvPr>
            <p:ph type="sldNum" sz="quarter" idx="12"/>
          </p:nvPr>
        </p:nvSpPr>
        <p:spPr/>
        <p:txBody>
          <a:bodyPr/>
          <a:lstStyle/>
          <a:p>
            <a:fld id="{C4BCAE7C-4A64-4B6E-8856-FD60048404F0}" type="slidenum">
              <a:rPr lang="el-GR" smtClean="0"/>
              <a:t>2</a:t>
            </a:fld>
            <a:endParaRPr lang="el-GR"/>
          </a:p>
        </p:txBody>
      </p:sp>
    </p:spTree>
    <p:extLst>
      <p:ext uri="{BB962C8B-B14F-4D97-AF65-F5344CB8AC3E}">
        <p14:creationId xmlns:p14="http://schemas.microsoft.com/office/powerpoint/2010/main" val="2763022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1 - Τίτλος">
            <a:extLst>
              <a:ext uri="{FF2B5EF4-FFF2-40B4-BE49-F238E27FC236}">
                <a16:creationId xmlns:a16="http://schemas.microsoft.com/office/drawing/2014/main" id="{969BEA49-CAA8-441D-9C41-9D438DE6D3FB}"/>
              </a:ext>
            </a:extLst>
          </p:cNvPr>
          <p:cNvSpPr txBox="1">
            <a:spLocks/>
          </p:cNvSpPr>
          <p:nvPr/>
        </p:nvSpPr>
        <p:spPr bwMode="auto">
          <a:xfrm>
            <a:off x="-332978" y="778367"/>
            <a:ext cx="12419806"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buFontTx/>
              <a:buNone/>
            </a:pPr>
            <a:endParaRPr lang="el-GR" altLang="el-GR" sz="2000" dirty="0">
              <a:solidFill>
                <a:schemeClr val="tx2"/>
              </a:solidFill>
            </a:endParaRPr>
          </a:p>
        </p:txBody>
      </p:sp>
      <p:sp>
        <p:nvSpPr>
          <p:cNvPr id="2" name="Ρόμβος 1">
            <a:extLst>
              <a:ext uri="{FF2B5EF4-FFF2-40B4-BE49-F238E27FC236}">
                <a16:creationId xmlns:a16="http://schemas.microsoft.com/office/drawing/2014/main" id="{CF13C776-27E4-5703-0227-6A87BA03AAE5}"/>
              </a:ext>
            </a:extLst>
          </p:cNvPr>
          <p:cNvSpPr/>
          <p:nvPr/>
        </p:nvSpPr>
        <p:spPr>
          <a:xfrm>
            <a:off x="4559304" y="2589218"/>
            <a:ext cx="3095625" cy="2581275"/>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1">
              <a:solidFill>
                <a:srgbClr val="FFFFFF"/>
              </a:solidFill>
            </a:endParaRPr>
          </a:p>
        </p:txBody>
      </p:sp>
      <p:sp>
        <p:nvSpPr>
          <p:cNvPr id="8" name="Ρόμβος 7">
            <a:extLst>
              <a:ext uri="{FF2B5EF4-FFF2-40B4-BE49-F238E27FC236}">
                <a16:creationId xmlns:a16="http://schemas.microsoft.com/office/drawing/2014/main" id="{A04B643B-B6EA-46BE-8BA6-E346498534C0}"/>
              </a:ext>
            </a:extLst>
          </p:cNvPr>
          <p:cNvSpPr/>
          <p:nvPr/>
        </p:nvSpPr>
        <p:spPr>
          <a:xfrm>
            <a:off x="5292729" y="3155950"/>
            <a:ext cx="1628775" cy="144938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1">
              <a:solidFill>
                <a:srgbClr val="FFFFFF"/>
              </a:solidFill>
            </a:endParaRPr>
          </a:p>
        </p:txBody>
      </p:sp>
      <p:cxnSp>
        <p:nvCxnSpPr>
          <p:cNvPr id="4" name="Ευθεία γραμμή σύνδεσης 3">
            <a:extLst>
              <a:ext uri="{FF2B5EF4-FFF2-40B4-BE49-F238E27FC236}">
                <a16:creationId xmlns:a16="http://schemas.microsoft.com/office/drawing/2014/main" id="{0ECE870D-2E22-611B-28FC-71764E75CC3B}"/>
              </a:ext>
            </a:extLst>
          </p:cNvPr>
          <p:cNvCxnSpPr>
            <a:cxnSpLocks/>
            <a:endCxn id="33" idx="2"/>
          </p:cNvCxnSpPr>
          <p:nvPr/>
        </p:nvCxnSpPr>
        <p:spPr>
          <a:xfrm>
            <a:off x="6119018" y="1951242"/>
            <a:ext cx="0" cy="40150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a:extLst>
              <a:ext uri="{FF2B5EF4-FFF2-40B4-BE49-F238E27FC236}">
                <a16:creationId xmlns:a16="http://schemas.microsoft.com/office/drawing/2014/main" id="{6F2C29A1-0CA7-2406-FF17-8763818F5046}"/>
              </a:ext>
            </a:extLst>
          </p:cNvPr>
          <p:cNvCxnSpPr/>
          <p:nvPr/>
        </p:nvCxnSpPr>
        <p:spPr>
          <a:xfrm>
            <a:off x="3660775" y="3990673"/>
            <a:ext cx="48244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536" name="Ορθογώνιο 13">
            <a:extLst>
              <a:ext uri="{FF2B5EF4-FFF2-40B4-BE49-F238E27FC236}">
                <a16:creationId xmlns:a16="http://schemas.microsoft.com/office/drawing/2014/main" id="{AB7A03DB-5136-6442-2924-ED3BBF6E240A}"/>
              </a:ext>
            </a:extLst>
          </p:cNvPr>
          <p:cNvSpPr>
            <a:spLocks noChangeArrowheads="1"/>
          </p:cNvSpPr>
          <p:nvPr/>
        </p:nvSpPr>
        <p:spPr bwMode="auto">
          <a:xfrm>
            <a:off x="8634412" y="3724278"/>
            <a:ext cx="2258217" cy="584775"/>
          </a:xfrm>
          <a:prstGeom prst="rect">
            <a:avLst/>
          </a:prstGeom>
          <a:solidFill>
            <a:schemeClr val="tx2"/>
          </a:solidFill>
          <a:ln w="9525">
            <a:solidFill>
              <a:srgbClr val="953735"/>
            </a:solidFill>
            <a:miter lim="800000"/>
            <a:headEnd/>
            <a:tailEnd/>
          </a:ln>
        </p:spPr>
        <p:txBody>
          <a:bodyPr wrap="square">
            <a:spAutoFit/>
          </a:bodyPr>
          <a:lstStyle>
            <a:lvl1pPr marL="263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
                <a:schemeClr val="tx2"/>
              </a:buClr>
              <a:buFontTx/>
              <a:buNone/>
            </a:pPr>
            <a:r>
              <a:rPr lang="el-GR" altLang="el-GR" sz="1600" dirty="0">
                <a:solidFill>
                  <a:schemeClr val="bg1"/>
                </a:solidFill>
                <a:latin typeface="Arial" panose="020B0604020202020204" pitchFamily="34" charset="0"/>
              </a:rPr>
              <a:t>Πρόταξη Κανόνων Αγοράς </a:t>
            </a:r>
          </a:p>
        </p:txBody>
      </p:sp>
      <p:sp>
        <p:nvSpPr>
          <p:cNvPr id="22537" name="Ορθογώνιο 16">
            <a:extLst>
              <a:ext uri="{FF2B5EF4-FFF2-40B4-BE49-F238E27FC236}">
                <a16:creationId xmlns:a16="http://schemas.microsoft.com/office/drawing/2014/main" id="{FEB5E91E-A6D3-5F63-0CBE-4BC4E8DE230B}"/>
              </a:ext>
            </a:extLst>
          </p:cNvPr>
          <p:cNvSpPr>
            <a:spLocks noChangeArrowheads="1"/>
          </p:cNvSpPr>
          <p:nvPr/>
        </p:nvSpPr>
        <p:spPr bwMode="auto">
          <a:xfrm>
            <a:off x="1029920" y="3543280"/>
            <a:ext cx="2570316" cy="830997"/>
          </a:xfrm>
          <a:prstGeom prst="rect">
            <a:avLst/>
          </a:prstGeom>
          <a:solidFill>
            <a:schemeClr val="tx2"/>
          </a:solidFill>
          <a:ln w="9525">
            <a:solidFill>
              <a:srgbClr val="953735"/>
            </a:solidFill>
            <a:miter lim="800000"/>
            <a:headEnd/>
            <a:tailEnd/>
          </a:ln>
        </p:spPr>
        <p:txBody>
          <a:bodyPr wrap="square">
            <a:spAutoFit/>
          </a:bodyPr>
          <a:lstStyle>
            <a:lvl1pPr marL="263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algn="ctr" eaLnBrk="1" hangingPunct="1">
              <a:spcBef>
                <a:spcPct val="0"/>
              </a:spcBef>
              <a:buClr>
                <a:schemeClr val="tx2"/>
              </a:buClr>
              <a:buFontTx/>
              <a:buNone/>
            </a:pPr>
            <a:r>
              <a:rPr lang="el-GR" altLang="el-GR" sz="1600" dirty="0">
                <a:solidFill>
                  <a:schemeClr val="bg1"/>
                </a:solidFill>
                <a:latin typeface="Arial" panose="020B0604020202020204" pitchFamily="34" charset="0"/>
              </a:rPr>
              <a:t>Πρόταξη Κρατικού Ελέγχου και Ρύθμισης της</a:t>
            </a:r>
            <a:r>
              <a:rPr lang="en-US" altLang="el-GR" sz="1600" dirty="0">
                <a:solidFill>
                  <a:schemeClr val="bg1"/>
                </a:solidFill>
                <a:latin typeface="Arial" panose="020B0604020202020204" pitchFamily="34" charset="0"/>
              </a:rPr>
              <a:t> </a:t>
            </a:r>
            <a:r>
              <a:rPr lang="el-GR" altLang="el-GR" sz="1600" dirty="0">
                <a:solidFill>
                  <a:schemeClr val="bg1"/>
                </a:solidFill>
                <a:latin typeface="Arial" panose="020B0604020202020204" pitchFamily="34" charset="0"/>
              </a:rPr>
              <a:t>Αγοράς </a:t>
            </a:r>
          </a:p>
        </p:txBody>
      </p:sp>
      <p:sp>
        <p:nvSpPr>
          <p:cNvPr id="22538" name="Ορθογώνιο 18">
            <a:extLst>
              <a:ext uri="{FF2B5EF4-FFF2-40B4-BE49-F238E27FC236}">
                <a16:creationId xmlns:a16="http://schemas.microsoft.com/office/drawing/2014/main" id="{266EE3F2-D876-D61C-ECDC-2C803BE1B8A9}"/>
              </a:ext>
            </a:extLst>
          </p:cNvPr>
          <p:cNvSpPr>
            <a:spLocks noChangeArrowheads="1"/>
          </p:cNvSpPr>
          <p:nvPr/>
        </p:nvSpPr>
        <p:spPr bwMode="auto">
          <a:xfrm>
            <a:off x="4121549" y="1386087"/>
            <a:ext cx="3701249" cy="486287"/>
          </a:xfrm>
          <a:prstGeom prst="rect">
            <a:avLst/>
          </a:prstGeom>
          <a:solidFill>
            <a:srgbClr val="953735"/>
          </a:solidFill>
          <a:ln w="9525">
            <a:solidFill>
              <a:schemeClr val="tx2"/>
            </a:solidFill>
            <a:miter lim="800000"/>
            <a:headEnd/>
            <a:tailEnd/>
          </a:ln>
        </p:spPr>
        <p:txBody>
          <a:bodyPr wrap="square">
            <a:spAutoFit/>
          </a:bodyPr>
          <a:lstStyle>
            <a:lvl1pPr marL="263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buFontTx/>
              <a:buNone/>
            </a:pPr>
            <a:r>
              <a:rPr lang="el-GR" altLang="el-GR" sz="1600" dirty="0">
                <a:solidFill>
                  <a:schemeClr val="bg1"/>
                </a:solidFill>
                <a:latin typeface="Arial" panose="020B0604020202020204" pitchFamily="34" charset="0"/>
              </a:rPr>
              <a:t>Πρόταξη Παραδοσιακών Προτύπων (Παραδοσιοκρατία – </a:t>
            </a:r>
            <a:r>
              <a:rPr lang="en-US" altLang="el-GR" sz="1600" dirty="0">
                <a:solidFill>
                  <a:schemeClr val="bg1"/>
                </a:solidFill>
                <a:latin typeface="Arial" panose="020B0604020202020204" pitchFamily="34" charset="0"/>
              </a:rPr>
              <a:t>Traditionalism)</a:t>
            </a:r>
            <a:endParaRPr lang="el-GR" altLang="el-GR" sz="1600" dirty="0">
              <a:solidFill>
                <a:schemeClr val="bg1"/>
              </a:solidFill>
              <a:latin typeface="Arial" panose="020B0604020202020204" pitchFamily="34" charset="0"/>
            </a:endParaRPr>
          </a:p>
        </p:txBody>
      </p:sp>
      <p:sp>
        <p:nvSpPr>
          <p:cNvPr id="22539" name="Ορθογώνιο 19">
            <a:extLst>
              <a:ext uri="{FF2B5EF4-FFF2-40B4-BE49-F238E27FC236}">
                <a16:creationId xmlns:a16="http://schemas.microsoft.com/office/drawing/2014/main" id="{E131F22E-FF0E-5686-E6C3-E0A07D576352}"/>
              </a:ext>
            </a:extLst>
          </p:cNvPr>
          <p:cNvSpPr>
            <a:spLocks noChangeArrowheads="1"/>
          </p:cNvSpPr>
          <p:nvPr/>
        </p:nvSpPr>
        <p:spPr bwMode="auto">
          <a:xfrm>
            <a:off x="4687487" y="6094766"/>
            <a:ext cx="3135311" cy="584775"/>
          </a:xfrm>
          <a:prstGeom prst="rect">
            <a:avLst/>
          </a:prstGeom>
          <a:solidFill>
            <a:srgbClr val="953735"/>
          </a:solidFill>
          <a:ln w="9525">
            <a:solidFill>
              <a:schemeClr val="tx2"/>
            </a:solidFill>
            <a:miter lim="800000"/>
            <a:headEnd/>
            <a:tailEnd/>
          </a:ln>
        </p:spPr>
        <p:txBody>
          <a:bodyPr wrap="square">
            <a:spAutoFit/>
          </a:bodyPr>
          <a:lstStyle>
            <a:lvl1pPr marL="263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
                <a:schemeClr val="tx2"/>
              </a:buClr>
              <a:buFontTx/>
              <a:buNone/>
            </a:pPr>
            <a:r>
              <a:rPr lang="el-GR" altLang="el-GR" sz="1600" dirty="0">
                <a:solidFill>
                  <a:schemeClr val="bg1"/>
                </a:solidFill>
                <a:latin typeface="Arial" panose="020B0604020202020204" pitchFamily="34" charset="0"/>
              </a:rPr>
              <a:t>Πρόταξη Ατομικών Επιλογών (Ατομικισμός – </a:t>
            </a:r>
            <a:r>
              <a:rPr lang="en-US" altLang="el-GR" sz="1600" dirty="0">
                <a:solidFill>
                  <a:schemeClr val="bg1"/>
                </a:solidFill>
                <a:latin typeface="Arial" panose="020B0604020202020204" pitchFamily="34" charset="0"/>
              </a:rPr>
              <a:t>Individualism)</a:t>
            </a:r>
            <a:endParaRPr lang="el-GR" altLang="el-GR" sz="1600" dirty="0">
              <a:solidFill>
                <a:schemeClr val="bg1"/>
              </a:solidFill>
              <a:latin typeface="Arial" panose="020B0604020202020204" pitchFamily="34" charset="0"/>
            </a:endParaRPr>
          </a:p>
        </p:txBody>
      </p:sp>
      <p:sp>
        <p:nvSpPr>
          <p:cNvPr id="16" name="Οριζόντιος πάπυρος 15">
            <a:extLst>
              <a:ext uri="{FF2B5EF4-FFF2-40B4-BE49-F238E27FC236}">
                <a16:creationId xmlns:a16="http://schemas.microsoft.com/office/drawing/2014/main" id="{319A895B-05AE-2A89-51B1-2B9559EC1311}"/>
              </a:ext>
            </a:extLst>
          </p:cNvPr>
          <p:cNvSpPr/>
          <p:nvPr/>
        </p:nvSpPr>
        <p:spPr>
          <a:xfrm rot="776462">
            <a:off x="597247" y="4519350"/>
            <a:ext cx="2783792" cy="1872255"/>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801" b="1" dirty="0">
                <a:solidFill>
                  <a:srgbClr val="953735"/>
                </a:solidFill>
                <a:effectLst>
                  <a:outerShdw blurRad="38100" dist="38100" dir="2700000" algn="tl">
                    <a:srgbClr val="C0C0C0"/>
                  </a:outerShdw>
                </a:effectLst>
              </a:rPr>
              <a:t>Σε ποιο τεταρτημόριο τοποθετείτε τον εαυτό σας;</a:t>
            </a:r>
          </a:p>
        </p:txBody>
      </p:sp>
      <p:sp>
        <p:nvSpPr>
          <p:cNvPr id="22545" name="Ορθογώνιο 28">
            <a:extLst>
              <a:ext uri="{FF2B5EF4-FFF2-40B4-BE49-F238E27FC236}">
                <a16:creationId xmlns:a16="http://schemas.microsoft.com/office/drawing/2014/main" id="{6298460D-743D-1485-248F-95F2391A1979}"/>
              </a:ext>
            </a:extLst>
          </p:cNvPr>
          <p:cNvSpPr>
            <a:spLocks noChangeArrowheads="1"/>
          </p:cNvSpPr>
          <p:nvPr/>
        </p:nvSpPr>
        <p:spPr bwMode="auto">
          <a:xfrm>
            <a:off x="3478214" y="2266950"/>
            <a:ext cx="8175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Clr>
                <a:schemeClr val="tx2"/>
              </a:buClr>
              <a:buFontTx/>
              <a:buNone/>
            </a:pPr>
            <a:r>
              <a:rPr lang="en-US" altLang="el-GR" sz="1600" b="1">
                <a:solidFill>
                  <a:srgbClr val="953735"/>
                </a:solidFill>
                <a:latin typeface="Arial" panose="020B0604020202020204" pitchFamily="34" charset="0"/>
              </a:rPr>
              <a:t>A</a:t>
            </a:r>
            <a:endParaRPr lang="el-GR" altLang="el-GR" sz="1600" b="1">
              <a:solidFill>
                <a:srgbClr val="953735"/>
              </a:solidFill>
              <a:latin typeface="Arial" panose="020B0604020202020204" pitchFamily="34" charset="0"/>
            </a:endParaRPr>
          </a:p>
        </p:txBody>
      </p:sp>
      <p:sp>
        <p:nvSpPr>
          <p:cNvPr id="22546" name="Ορθογώνιο 29">
            <a:extLst>
              <a:ext uri="{FF2B5EF4-FFF2-40B4-BE49-F238E27FC236}">
                <a16:creationId xmlns:a16="http://schemas.microsoft.com/office/drawing/2014/main" id="{23CF990E-DBD6-24B6-1E4B-E2637FC165C1}"/>
              </a:ext>
            </a:extLst>
          </p:cNvPr>
          <p:cNvSpPr>
            <a:spLocks noChangeArrowheads="1"/>
          </p:cNvSpPr>
          <p:nvPr/>
        </p:nvSpPr>
        <p:spPr bwMode="auto">
          <a:xfrm>
            <a:off x="7961313" y="2271716"/>
            <a:ext cx="8175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Clr>
                <a:schemeClr val="tx2"/>
              </a:buClr>
              <a:buFontTx/>
              <a:buNone/>
            </a:pPr>
            <a:r>
              <a:rPr lang="el-GR" altLang="el-GR" sz="1600" b="1">
                <a:solidFill>
                  <a:srgbClr val="953735"/>
                </a:solidFill>
                <a:latin typeface="Arial" panose="020B0604020202020204" pitchFamily="34" charset="0"/>
              </a:rPr>
              <a:t>Β</a:t>
            </a:r>
          </a:p>
        </p:txBody>
      </p:sp>
      <p:sp>
        <p:nvSpPr>
          <p:cNvPr id="22547" name="Ορθογώνιο 30">
            <a:extLst>
              <a:ext uri="{FF2B5EF4-FFF2-40B4-BE49-F238E27FC236}">
                <a16:creationId xmlns:a16="http://schemas.microsoft.com/office/drawing/2014/main" id="{08233080-C084-1CFB-EA93-1E29CA280BDF}"/>
              </a:ext>
            </a:extLst>
          </p:cNvPr>
          <p:cNvSpPr>
            <a:spLocks noChangeArrowheads="1"/>
          </p:cNvSpPr>
          <p:nvPr/>
        </p:nvSpPr>
        <p:spPr bwMode="auto">
          <a:xfrm>
            <a:off x="3557588" y="4832349"/>
            <a:ext cx="8175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Clr>
                <a:schemeClr val="tx2"/>
              </a:buClr>
              <a:buFontTx/>
              <a:buNone/>
            </a:pPr>
            <a:r>
              <a:rPr lang="el-GR" altLang="el-GR" sz="1600" b="1">
                <a:solidFill>
                  <a:srgbClr val="953735"/>
                </a:solidFill>
                <a:latin typeface="Arial" panose="020B0604020202020204" pitchFamily="34" charset="0"/>
              </a:rPr>
              <a:t>Γ</a:t>
            </a:r>
          </a:p>
        </p:txBody>
      </p:sp>
      <p:sp>
        <p:nvSpPr>
          <p:cNvPr id="22548" name="Ορθογώνιο 31">
            <a:extLst>
              <a:ext uri="{FF2B5EF4-FFF2-40B4-BE49-F238E27FC236}">
                <a16:creationId xmlns:a16="http://schemas.microsoft.com/office/drawing/2014/main" id="{476A15F1-658B-524D-BED3-D1C78FB841E6}"/>
              </a:ext>
            </a:extLst>
          </p:cNvPr>
          <p:cNvSpPr>
            <a:spLocks noChangeArrowheads="1"/>
          </p:cNvSpPr>
          <p:nvPr/>
        </p:nvSpPr>
        <p:spPr bwMode="auto">
          <a:xfrm>
            <a:off x="7954964" y="4903791"/>
            <a:ext cx="8175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Clr>
                <a:schemeClr val="tx2"/>
              </a:buClr>
              <a:buFontTx/>
              <a:buNone/>
            </a:pPr>
            <a:r>
              <a:rPr lang="el-GR" altLang="el-GR" sz="1600" b="1">
                <a:solidFill>
                  <a:srgbClr val="953735"/>
                </a:solidFill>
                <a:latin typeface="Arial" panose="020B0604020202020204" pitchFamily="34" charset="0"/>
              </a:rPr>
              <a:t>Δ</a:t>
            </a:r>
          </a:p>
        </p:txBody>
      </p:sp>
      <p:sp>
        <p:nvSpPr>
          <p:cNvPr id="33" name="Ρόμβος 32">
            <a:extLst>
              <a:ext uri="{FF2B5EF4-FFF2-40B4-BE49-F238E27FC236}">
                <a16:creationId xmlns:a16="http://schemas.microsoft.com/office/drawing/2014/main" id="{F37ACA1A-2018-D625-B8C1-7944A280A14A}"/>
              </a:ext>
            </a:extLst>
          </p:cNvPr>
          <p:cNvSpPr/>
          <p:nvPr/>
        </p:nvSpPr>
        <p:spPr>
          <a:xfrm>
            <a:off x="3706812" y="2015029"/>
            <a:ext cx="4824412" cy="3951287"/>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sz="1801">
              <a:solidFill>
                <a:srgbClr val="FFFFFF"/>
              </a:solidFill>
            </a:endParaRPr>
          </a:p>
        </p:txBody>
      </p:sp>
      <p:sp>
        <p:nvSpPr>
          <p:cNvPr id="5" name="Θέση αριθμού διαφάνειας 4">
            <a:extLst>
              <a:ext uri="{FF2B5EF4-FFF2-40B4-BE49-F238E27FC236}">
                <a16:creationId xmlns:a16="http://schemas.microsoft.com/office/drawing/2014/main" id="{0FC70365-9086-8A10-89B0-A986816DF487}"/>
              </a:ext>
            </a:extLst>
          </p:cNvPr>
          <p:cNvSpPr>
            <a:spLocks noGrp="1"/>
          </p:cNvSpPr>
          <p:nvPr>
            <p:ph type="sldNum" sz="quarter" idx="12"/>
          </p:nvPr>
        </p:nvSpPr>
        <p:spPr/>
        <p:txBody>
          <a:bodyPr/>
          <a:lstStyle/>
          <a:p>
            <a:fld id="{C4BCAE7C-4A64-4B6E-8856-FD60048404F0}" type="slidenum">
              <a:rPr lang="el-GR" smtClean="0"/>
              <a:t>20</a:t>
            </a:fld>
            <a:endParaRPr lang="el-GR"/>
          </a:p>
        </p:txBody>
      </p:sp>
      <p:sp>
        <p:nvSpPr>
          <p:cNvPr id="9" name="TextBox 8">
            <a:extLst>
              <a:ext uri="{FF2B5EF4-FFF2-40B4-BE49-F238E27FC236}">
                <a16:creationId xmlns:a16="http://schemas.microsoft.com/office/drawing/2014/main" id="{54227690-E9BC-0E6C-A83B-77D6AD727094}"/>
              </a:ext>
            </a:extLst>
          </p:cNvPr>
          <p:cNvSpPr txBox="1"/>
          <p:nvPr/>
        </p:nvSpPr>
        <p:spPr>
          <a:xfrm>
            <a:off x="0" y="9506"/>
            <a:ext cx="11639550" cy="523220"/>
          </a:xfrm>
          <a:prstGeom prst="rect">
            <a:avLst/>
          </a:prstGeom>
          <a:noFill/>
        </p:spPr>
        <p:txBody>
          <a:bodyPr wrap="square">
            <a:spAutoFit/>
          </a:bodyPr>
          <a:lstStyle/>
          <a:p>
            <a:pPr algn="ctr"/>
            <a:r>
              <a:rPr lang="en-US" sz="2800" b="1" dirty="0">
                <a:solidFill>
                  <a:srgbClr val="C00000"/>
                </a:solidFill>
              </a:rPr>
              <a:t>V</a:t>
            </a:r>
            <a:r>
              <a:rPr lang="el-GR" sz="2800" b="1" dirty="0">
                <a:solidFill>
                  <a:srgbClr val="C00000"/>
                </a:solidFill>
              </a:rPr>
              <a:t>. Σε αναζήτηση μιας σύγχρονης ταυτότητας των  προοδευτικών δυνάμεων</a:t>
            </a:r>
            <a:endParaRPr lang="el-GR" altLang="el-GR" sz="2800" b="1" dirty="0">
              <a:solidFill>
                <a:srgbClr val="C00000"/>
              </a:solidFill>
            </a:endParaRPr>
          </a:p>
        </p:txBody>
      </p:sp>
      <p:sp>
        <p:nvSpPr>
          <p:cNvPr id="11" name="Οριζόντιος πάπυρος 15">
            <a:extLst>
              <a:ext uri="{FF2B5EF4-FFF2-40B4-BE49-F238E27FC236}">
                <a16:creationId xmlns:a16="http://schemas.microsoft.com/office/drawing/2014/main" id="{1950A9EC-978C-C542-AE7C-6B321BF2BCD8}"/>
              </a:ext>
            </a:extLst>
          </p:cNvPr>
          <p:cNvSpPr/>
          <p:nvPr/>
        </p:nvSpPr>
        <p:spPr>
          <a:xfrm rot="20196031">
            <a:off x="9150907" y="4404517"/>
            <a:ext cx="2783792" cy="1872255"/>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801" b="1" dirty="0">
                <a:solidFill>
                  <a:srgbClr val="953735"/>
                </a:solidFill>
                <a:effectLst>
                  <a:outerShdw blurRad="38100" dist="38100" dir="2700000" algn="tl">
                    <a:srgbClr val="C0C0C0"/>
                  </a:outerShdw>
                </a:effectLst>
              </a:rPr>
              <a:t>Πόσο ευρύς είναι ο σύγχρονος «προοδευτικός χώρος»</a:t>
            </a:r>
            <a:r>
              <a:rPr lang="en-US" sz="1801" b="1" dirty="0">
                <a:solidFill>
                  <a:srgbClr val="953735"/>
                </a:solidFill>
                <a:effectLst>
                  <a:outerShdw blurRad="38100" dist="38100" dir="2700000" algn="tl">
                    <a:srgbClr val="C0C0C0"/>
                  </a:outerShdw>
                </a:effectLst>
              </a:rPr>
              <a:t>;</a:t>
            </a:r>
            <a:endParaRPr lang="el-GR" sz="1801" b="1" dirty="0">
              <a:solidFill>
                <a:srgbClr val="953735"/>
              </a:solidFill>
              <a:effectLst>
                <a:outerShdw blurRad="38100" dist="38100" dir="2700000" algn="tl">
                  <a:srgbClr val="C0C0C0"/>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ADF045CF-61D3-C702-581C-1CAA87F7C8FC}"/>
              </a:ext>
            </a:extLst>
          </p:cNvPr>
          <p:cNvSpPr>
            <a:spLocks noGrp="1"/>
          </p:cNvSpPr>
          <p:nvPr>
            <p:ph type="sldNum" sz="quarter" idx="12"/>
          </p:nvPr>
        </p:nvSpPr>
        <p:spPr/>
        <p:txBody>
          <a:bodyPr/>
          <a:lstStyle/>
          <a:p>
            <a:fld id="{C4BCAE7C-4A64-4B6E-8856-FD60048404F0}" type="slidenum">
              <a:rPr lang="el-GR" smtClean="0"/>
              <a:t>21</a:t>
            </a:fld>
            <a:endParaRPr lang="el-GR"/>
          </a:p>
        </p:txBody>
      </p:sp>
      <p:sp>
        <p:nvSpPr>
          <p:cNvPr id="6" name="TextBox 5">
            <a:extLst>
              <a:ext uri="{FF2B5EF4-FFF2-40B4-BE49-F238E27FC236}">
                <a16:creationId xmlns:a16="http://schemas.microsoft.com/office/drawing/2014/main" id="{DBF10347-EB01-E2F0-5197-2E931888EA0F}"/>
              </a:ext>
            </a:extLst>
          </p:cNvPr>
          <p:cNvSpPr txBox="1"/>
          <p:nvPr/>
        </p:nvSpPr>
        <p:spPr>
          <a:xfrm>
            <a:off x="165462" y="0"/>
            <a:ext cx="5068390" cy="6771084"/>
          </a:xfrm>
          <a:prstGeom prst="rect">
            <a:avLst/>
          </a:prstGeom>
          <a:noFill/>
        </p:spPr>
        <p:txBody>
          <a:bodyPr wrap="square">
            <a:spAutoFit/>
          </a:bodyPr>
          <a:lstStyle/>
          <a:p>
            <a:pPr marL="0" indent="0">
              <a:buNone/>
            </a:pPr>
            <a:r>
              <a:rPr lang="el-GR" sz="2000" b="1" u="sng" dirty="0">
                <a:solidFill>
                  <a:srgbClr val="002060"/>
                </a:solidFill>
              </a:rPr>
              <a:t>Ερωτήσεις</a:t>
            </a:r>
            <a:r>
              <a:rPr lang="en-US" sz="2000" b="1" u="sng" dirty="0">
                <a:solidFill>
                  <a:srgbClr val="002060"/>
                </a:solidFill>
              </a:rPr>
              <a:t> &amp; </a:t>
            </a:r>
            <a:r>
              <a:rPr lang="el-GR" sz="2000" b="1" u="sng" dirty="0">
                <a:solidFill>
                  <a:srgbClr val="002060"/>
                </a:solidFill>
              </a:rPr>
              <a:t>Απαντήσεις</a:t>
            </a:r>
            <a:endParaRPr lang="el-GR" dirty="0"/>
          </a:p>
          <a:p>
            <a:pPr marL="514350" indent="-514350">
              <a:buAutoNum type="arabicPeriod"/>
            </a:pPr>
            <a:r>
              <a:rPr lang="el-GR" sz="1800" dirty="0"/>
              <a:t>Πολιτικό περιβάλλον </a:t>
            </a:r>
          </a:p>
          <a:p>
            <a:pPr marL="514350" indent="-514350">
              <a:buAutoNum type="arabicPeriod"/>
            </a:pPr>
            <a:endParaRPr lang="el-GR" dirty="0"/>
          </a:p>
          <a:p>
            <a:pPr marL="514350" indent="-514350">
              <a:buAutoNum type="arabicPeriod"/>
            </a:pPr>
            <a:r>
              <a:rPr lang="el-GR" sz="1800" dirty="0"/>
              <a:t>Πηγές και αιτίες της δημοκρατικής οπισθοδρόμησης</a:t>
            </a:r>
          </a:p>
          <a:p>
            <a:pPr marL="514350" indent="-514350">
              <a:buAutoNum type="arabicPeriod"/>
            </a:pPr>
            <a:endParaRPr lang="el-GR" sz="1800" dirty="0"/>
          </a:p>
          <a:p>
            <a:pPr marL="514350" indent="-514350">
              <a:buAutoNum type="arabicPeriod"/>
            </a:pPr>
            <a:endParaRPr lang="el-GR" dirty="0"/>
          </a:p>
          <a:p>
            <a:pPr marL="514350" indent="-514350">
              <a:buAutoNum type="arabicPeriod"/>
            </a:pPr>
            <a:endParaRPr lang="el-GR" sz="1800" dirty="0"/>
          </a:p>
          <a:p>
            <a:pPr marL="514350" indent="-514350">
              <a:buAutoNum type="arabicPeriod"/>
            </a:pPr>
            <a:endParaRPr lang="el-GR" sz="1800" dirty="0"/>
          </a:p>
          <a:p>
            <a:pPr marL="514350" indent="-514350">
              <a:buAutoNum type="arabicPeriod"/>
            </a:pPr>
            <a:endParaRPr lang="el-GR" sz="1800" dirty="0"/>
          </a:p>
          <a:p>
            <a:pPr marL="514350" indent="-514350">
              <a:buAutoNum type="arabicPeriod"/>
            </a:pPr>
            <a:endParaRPr lang="el-GR" sz="1800" dirty="0"/>
          </a:p>
          <a:p>
            <a:pPr marL="514350" indent="-514350">
              <a:buAutoNum type="arabicPeriod"/>
            </a:pPr>
            <a:r>
              <a:rPr lang="el-GR" sz="1800" dirty="0"/>
              <a:t>Πολιτικές προτεραιότητες </a:t>
            </a:r>
          </a:p>
          <a:p>
            <a:pPr marL="514350" indent="-514350">
              <a:buAutoNum type="arabicPeriod"/>
            </a:pPr>
            <a:endParaRPr lang="el-GR" sz="1800"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endParaRPr lang="el-GR" dirty="0"/>
          </a:p>
          <a:p>
            <a:pPr marL="514350" indent="-514350">
              <a:buAutoNum type="arabicPeriod"/>
            </a:pPr>
            <a:r>
              <a:rPr lang="el-GR" sz="1800" dirty="0"/>
              <a:t>Σύγχρονη προοδευτική πρόταση </a:t>
            </a:r>
          </a:p>
          <a:p>
            <a:pPr marL="514350" indent="-514350">
              <a:buAutoNum type="arabicPeriod"/>
            </a:pPr>
            <a:endParaRPr lang="el-GR" dirty="0"/>
          </a:p>
          <a:p>
            <a:pPr marL="514350" indent="-514350">
              <a:buAutoNum type="arabicPeriod"/>
            </a:pPr>
            <a:endParaRPr lang="el-GR" sz="1800" dirty="0"/>
          </a:p>
          <a:p>
            <a:pPr marL="514350" indent="-514350">
              <a:buAutoNum type="arabicPeriod"/>
            </a:pPr>
            <a:endParaRPr lang="el-GR" dirty="0"/>
          </a:p>
          <a:p>
            <a:pPr marL="514350" indent="-514350">
              <a:buAutoNum type="arabicPeriod"/>
            </a:pPr>
            <a:endParaRPr lang="el-GR" sz="1800" dirty="0"/>
          </a:p>
          <a:p>
            <a:pPr marL="514350" indent="-514350">
              <a:buAutoNum type="arabicPeriod"/>
            </a:pPr>
            <a:endParaRPr lang="el-GR" sz="1800" dirty="0"/>
          </a:p>
          <a:p>
            <a:pPr marL="514350" indent="-514350">
              <a:buAutoNum type="arabicPeriod"/>
            </a:pPr>
            <a:r>
              <a:rPr lang="el-GR" dirty="0"/>
              <a:t>Ν</a:t>
            </a:r>
            <a:r>
              <a:rPr lang="el-GR" sz="1800" dirty="0"/>
              <a:t>έα ταυτότητα της προοδευτικότητας </a:t>
            </a:r>
          </a:p>
        </p:txBody>
      </p:sp>
      <p:sp>
        <p:nvSpPr>
          <p:cNvPr id="7" name="TextBox 6">
            <a:extLst>
              <a:ext uri="{FF2B5EF4-FFF2-40B4-BE49-F238E27FC236}">
                <a16:creationId xmlns:a16="http://schemas.microsoft.com/office/drawing/2014/main" id="{26607A07-03F2-0717-93EE-8D099EC1711F}"/>
              </a:ext>
            </a:extLst>
          </p:cNvPr>
          <p:cNvSpPr txBox="1"/>
          <p:nvPr/>
        </p:nvSpPr>
        <p:spPr>
          <a:xfrm>
            <a:off x="6532519" y="382284"/>
            <a:ext cx="5322028" cy="276999"/>
          </a:xfrm>
          <a:prstGeom prst="rect">
            <a:avLst/>
          </a:prstGeom>
          <a:solidFill>
            <a:schemeClr val="accent2">
              <a:lumMod val="20000"/>
              <a:lumOff val="80000"/>
            </a:schemeClr>
          </a:solidFill>
        </p:spPr>
        <p:txBody>
          <a:bodyPr wrap="square" rtlCol="0">
            <a:spAutoFit/>
          </a:bodyPr>
          <a:lstStyle/>
          <a:p>
            <a:pPr algn="ctr"/>
            <a:r>
              <a:rPr lang="el-GR" sz="1200" dirty="0"/>
              <a:t>Πολιτική αποξένωση και κρίση εμπιστοσύνης οδηγούν σε </a:t>
            </a:r>
            <a:r>
              <a:rPr lang="el-GR" sz="1200" dirty="0" err="1"/>
              <a:t>αντισυστημική</a:t>
            </a:r>
            <a:r>
              <a:rPr lang="el-GR" sz="1200" dirty="0"/>
              <a:t> ψήφο </a:t>
            </a:r>
          </a:p>
        </p:txBody>
      </p:sp>
      <p:sp>
        <p:nvSpPr>
          <p:cNvPr id="8" name="TextBox 7">
            <a:extLst>
              <a:ext uri="{FF2B5EF4-FFF2-40B4-BE49-F238E27FC236}">
                <a16:creationId xmlns:a16="http://schemas.microsoft.com/office/drawing/2014/main" id="{30CFF65C-890C-516D-1983-80637064D254}"/>
              </a:ext>
            </a:extLst>
          </p:cNvPr>
          <p:cNvSpPr txBox="1"/>
          <p:nvPr/>
        </p:nvSpPr>
        <p:spPr>
          <a:xfrm>
            <a:off x="6532518" y="763978"/>
            <a:ext cx="5322027" cy="1261884"/>
          </a:xfrm>
          <a:prstGeom prst="rect">
            <a:avLst/>
          </a:prstGeom>
          <a:solidFill>
            <a:schemeClr val="accent6">
              <a:lumMod val="20000"/>
              <a:lumOff val="80000"/>
            </a:schemeClr>
          </a:solidFill>
        </p:spPr>
        <p:txBody>
          <a:bodyPr wrap="square" rtlCol="0">
            <a:spAutoFit/>
          </a:bodyPr>
          <a:lstStyle/>
          <a:p>
            <a:r>
              <a:rPr lang="el-GR" sz="1400" b="1" dirty="0"/>
              <a:t>Πηγές</a:t>
            </a:r>
          </a:p>
          <a:p>
            <a:pPr marL="182563" indent="-182563">
              <a:buFont typeface="Arial" panose="020B0604020202020204" pitchFamily="34" charset="0"/>
              <a:buChar char="•"/>
            </a:pPr>
            <a:r>
              <a:rPr lang="el-GR" sz="1200" dirty="0"/>
              <a:t>Χειροτέρευση συνθηκών διαβίωσης μεσαίων κοινωνικών στρωμάτων </a:t>
            </a:r>
          </a:p>
          <a:p>
            <a:pPr marL="182563" indent="-182563">
              <a:buFont typeface="Arial" panose="020B0604020202020204" pitchFamily="34" charset="0"/>
              <a:buChar char="•"/>
            </a:pPr>
            <a:r>
              <a:rPr lang="el-GR" sz="1200" dirty="0"/>
              <a:t>Εντεινόμενη ανισότητα &amp; ανισότητα ευκαιριών</a:t>
            </a:r>
          </a:p>
          <a:p>
            <a:pPr marL="182563" indent="-182563">
              <a:buFont typeface="Arial" panose="020B0604020202020204" pitchFamily="34" charset="0"/>
              <a:buChar char="•"/>
            </a:pPr>
            <a:r>
              <a:rPr lang="el-GR" sz="1200" dirty="0"/>
              <a:t>Εκτεταμένη ανασφάλεια</a:t>
            </a:r>
          </a:p>
          <a:p>
            <a:pPr marL="182563" indent="-182563">
              <a:buFont typeface="Arial" panose="020B0604020202020204" pitchFamily="34" charset="0"/>
              <a:buChar char="•"/>
            </a:pPr>
            <a:r>
              <a:rPr lang="el-GR" sz="1200" dirty="0"/>
              <a:t>Άνιση πρόσβαση σε δημόσιες υπηρεσίες</a:t>
            </a:r>
          </a:p>
          <a:p>
            <a:pPr marL="182563" indent="-182563">
              <a:buFont typeface="Arial" panose="020B0604020202020204" pitchFamily="34" charset="0"/>
              <a:buChar char="•"/>
            </a:pPr>
            <a:r>
              <a:rPr lang="el-GR" sz="1200" dirty="0"/>
              <a:t>Αποδυνάμωση διαφάνειας και λογοδοσίας</a:t>
            </a:r>
          </a:p>
        </p:txBody>
      </p:sp>
      <p:graphicFrame>
        <p:nvGraphicFramePr>
          <p:cNvPr id="9" name="Table 7">
            <a:extLst>
              <a:ext uri="{FF2B5EF4-FFF2-40B4-BE49-F238E27FC236}">
                <a16:creationId xmlns:a16="http://schemas.microsoft.com/office/drawing/2014/main" id="{D2E70623-F269-75E0-093C-9AE200CE1068}"/>
              </a:ext>
            </a:extLst>
          </p:cNvPr>
          <p:cNvGraphicFramePr>
            <a:graphicFrameLocks noGrp="1"/>
          </p:cNvGraphicFramePr>
          <p:nvPr>
            <p:ph idx="1"/>
            <p:extLst>
              <p:ext uri="{D42A27DB-BD31-4B8C-83A1-F6EECF244321}">
                <p14:modId xmlns:p14="http://schemas.microsoft.com/office/powerpoint/2010/main" val="1985190984"/>
              </p:ext>
            </p:extLst>
          </p:nvPr>
        </p:nvGraphicFramePr>
        <p:xfrm>
          <a:off x="6532518" y="2130558"/>
          <a:ext cx="2926081" cy="2468880"/>
        </p:xfrm>
        <a:graphic>
          <a:graphicData uri="http://schemas.openxmlformats.org/drawingml/2006/table">
            <a:tbl>
              <a:tblPr firstRow="1" bandRow="1">
                <a:solidFill>
                  <a:schemeClr val="accent2">
                    <a:lumMod val="20000"/>
                    <a:lumOff val="80000"/>
                  </a:schemeClr>
                </a:solidFill>
                <a:tableStyleId>{21E4AEA4-8DFA-4A89-87EB-49C32662AFE0}</a:tableStyleId>
              </a:tblPr>
              <a:tblGrid>
                <a:gridCol w="2926081">
                  <a:extLst>
                    <a:ext uri="{9D8B030D-6E8A-4147-A177-3AD203B41FA5}">
                      <a16:colId xmlns:a16="http://schemas.microsoft.com/office/drawing/2014/main" val="1871630204"/>
                    </a:ext>
                  </a:extLst>
                </a:gridCol>
              </a:tblGrid>
              <a:tr h="183080">
                <a:tc>
                  <a:txBody>
                    <a:bodyPr/>
                    <a:lstStyle/>
                    <a:p>
                      <a:pPr algn="ctr"/>
                      <a:r>
                        <a:rPr lang="el-GR" sz="1000" dirty="0">
                          <a:solidFill>
                            <a:schemeClr val="tx1"/>
                          </a:solidFill>
                        </a:rPr>
                        <a:t>Αιτίες (1990 – 2022)</a:t>
                      </a:r>
                    </a:p>
                  </a:txBody>
                  <a:tcPr>
                    <a:solidFill>
                      <a:schemeClr val="accent2">
                        <a:lumMod val="40000"/>
                        <a:lumOff val="60000"/>
                      </a:schemeClr>
                    </a:solidFill>
                  </a:tcPr>
                </a:tc>
                <a:extLst>
                  <a:ext uri="{0D108BD9-81ED-4DB2-BD59-A6C34878D82A}">
                    <a16:rowId xmlns:a16="http://schemas.microsoft.com/office/drawing/2014/main" val="3487055063"/>
                  </a:ext>
                </a:extLst>
              </a:tr>
              <a:tr h="1543103">
                <a:tc>
                  <a:txBody>
                    <a:bodyPr/>
                    <a:lstStyle/>
                    <a:p>
                      <a:pPr marL="87313" indent="-87313">
                        <a:buFont typeface="Arial" panose="020B0604020202020204" pitchFamily="34" charset="0"/>
                        <a:buChar char="•"/>
                      </a:pPr>
                      <a:r>
                        <a:rPr lang="el-GR" sz="1000" dirty="0"/>
                        <a:t>Αρρύθμιστη παγκοσμιοποίηση</a:t>
                      </a:r>
                    </a:p>
                    <a:p>
                      <a:pPr marL="87313" indent="-87313">
                        <a:buFont typeface="Arial" panose="020B0604020202020204" pitchFamily="34" charset="0"/>
                        <a:buChar char="•"/>
                      </a:pPr>
                      <a:r>
                        <a:rPr lang="el-GR" sz="1000" dirty="0"/>
                        <a:t>Άκριτη φιλελευθεροποίηση παγκόσμιων αγορών</a:t>
                      </a:r>
                    </a:p>
                    <a:p>
                      <a:pPr marL="87313" indent="-87313">
                        <a:buFont typeface="Arial" panose="020B0604020202020204" pitchFamily="34" charset="0"/>
                        <a:buChar char="•"/>
                      </a:pPr>
                      <a:r>
                        <a:rPr lang="el-GR" sz="1000" dirty="0"/>
                        <a:t>Γεωπολιτικές ανακατατάξεις</a:t>
                      </a:r>
                    </a:p>
                    <a:p>
                      <a:pPr marL="87313" indent="-87313">
                        <a:buFont typeface="Arial" panose="020B0604020202020204" pitchFamily="34" charset="0"/>
                        <a:buChar char="•"/>
                      </a:pPr>
                      <a:r>
                        <a:rPr lang="el-GR" sz="1000" dirty="0">
                          <a:solidFill>
                            <a:schemeClr val="tx1"/>
                          </a:solidFill>
                        </a:rPr>
                        <a:t>Εκτεταμένες Ιδιωτικοποιήσεις δημόσιων αγαθών και υπηρεσιών</a:t>
                      </a:r>
                    </a:p>
                    <a:p>
                      <a:pPr marL="87313" indent="-87313">
                        <a:buFont typeface="Arial" panose="020B0604020202020204" pitchFamily="34" charset="0"/>
                        <a:buChar char="•"/>
                      </a:pPr>
                      <a:r>
                        <a:rPr lang="el-GR" sz="1000" dirty="0"/>
                        <a:t>Διάρρηξη σταθερού κοινωνικού συμβολαίου – μεταπολεμικός πυλώνας σταθερότητας- μεταξύ εργοδοσίας και εργαζομένων</a:t>
                      </a:r>
                    </a:p>
                    <a:p>
                      <a:pPr marL="87313" indent="-87313">
                        <a:buFont typeface="Arial" panose="020B0604020202020204" pitchFamily="34" charset="0"/>
                        <a:buChar char="•"/>
                      </a:pPr>
                      <a:r>
                        <a:rPr lang="el-GR" sz="1000" dirty="0"/>
                        <a:t>Δημογραφική γήρανση χωρίς αντίστοιχες κοινωνικές υποδομές υποστήριξης</a:t>
                      </a:r>
                    </a:p>
                    <a:p>
                      <a:pPr marL="87313" indent="-87313">
                        <a:buFont typeface="Arial" panose="020B0604020202020204" pitchFamily="34" charset="0"/>
                        <a:buChar char="•"/>
                      </a:pPr>
                      <a:r>
                        <a:rPr lang="el-GR" sz="1000" dirty="0"/>
                        <a:t>Δραματικές τεχνολογικές αλλαγές χωρίς αντισταθμιστικές πολιτικές</a:t>
                      </a:r>
                    </a:p>
                    <a:p>
                      <a:pPr marL="87313" indent="-87313">
                        <a:buFont typeface="Arial" panose="020B0604020202020204" pitchFamily="34" charset="0"/>
                        <a:buChar char="•"/>
                      </a:pPr>
                      <a:r>
                        <a:rPr lang="el-GR" sz="1000" dirty="0"/>
                        <a:t>Ανάδειξη νέων κοινωνικών προτύπων και δικαιωμάτων</a:t>
                      </a:r>
                    </a:p>
                  </a:txBody>
                  <a:tcPr/>
                </a:tc>
                <a:extLst>
                  <a:ext uri="{0D108BD9-81ED-4DB2-BD59-A6C34878D82A}">
                    <a16:rowId xmlns:a16="http://schemas.microsoft.com/office/drawing/2014/main" val="861192424"/>
                  </a:ext>
                </a:extLst>
              </a:tr>
            </a:tbl>
          </a:graphicData>
        </a:graphic>
      </p:graphicFrame>
      <p:graphicFrame>
        <p:nvGraphicFramePr>
          <p:cNvPr id="10" name="Table 7">
            <a:extLst>
              <a:ext uri="{FF2B5EF4-FFF2-40B4-BE49-F238E27FC236}">
                <a16:creationId xmlns:a16="http://schemas.microsoft.com/office/drawing/2014/main" id="{9A0BDF85-E96C-78AD-F0CD-0816AC529A46}"/>
              </a:ext>
            </a:extLst>
          </p:cNvPr>
          <p:cNvGraphicFramePr>
            <a:graphicFrameLocks/>
          </p:cNvGraphicFramePr>
          <p:nvPr>
            <p:extLst>
              <p:ext uri="{D42A27DB-BD31-4B8C-83A1-F6EECF244321}">
                <p14:modId xmlns:p14="http://schemas.microsoft.com/office/powerpoint/2010/main" val="3792590150"/>
              </p:ext>
            </p:extLst>
          </p:nvPr>
        </p:nvGraphicFramePr>
        <p:xfrm>
          <a:off x="9636579" y="2130557"/>
          <a:ext cx="1611087" cy="2164080"/>
        </p:xfrm>
        <a:graphic>
          <a:graphicData uri="http://schemas.openxmlformats.org/drawingml/2006/table">
            <a:tbl>
              <a:tblPr firstRow="1" bandRow="1">
                <a:solidFill>
                  <a:schemeClr val="accent2">
                    <a:lumMod val="20000"/>
                    <a:lumOff val="80000"/>
                  </a:schemeClr>
                </a:solidFill>
                <a:tableStyleId>{21E4AEA4-8DFA-4A89-87EB-49C32662AFE0}</a:tableStyleId>
              </a:tblPr>
              <a:tblGrid>
                <a:gridCol w="1611087">
                  <a:extLst>
                    <a:ext uri="{9D8B030D-6E8A-4147-A177-3AD203B41FA5}">
                      <a16:colId xmlns:a16="http://schemas.microsoft.com/office/drawing/2014/main" val="1871630204"/>
                    </a:ext>
                  </a:extLst>
                </a:gridCol>
              </a:tblGrid>
              <a:tr h="216395">
                <a:tc>
                  <a:txBody>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l-GR" sz="1000" dirty="0">
                          <a:solidFill>
                            <a:schemeClr val="tx1"/>
                          </a:solidFill>
                        </a:rPr>
                        <a:t>Πηγές Πολιτικής Αποξένωσης</a:t>
                      </a:r>
                      <a:endParaRPr lang="en-US" sz="1000"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3487055063"/>
                  </a:ext>
                </a:extLst>
              </a:tr>
              <a:tr h="1318041">
                <a:tc>
                  <a:txBody>
                    <a:bodyPr/>
                    <a:lstStyle/>
                    <a:p>
                      <a:pPr marL="87313" indent="-87313">
                        <a:buFont typeface="Arial" panose="020B0604020202020204" pitchFamily="34" charset="0"/>
                        <a:buChar char="•"/>
                      </a:pPr>
                      <a:r>
                        <a:rPr lang="el-GR" sz="1000" dirty="0"/>
                        <a:t>Χειροτέρευση συνθηκών διαβίωσης</a:t>
                      </a:r>
                    </a:p>
                    <a:p>
                      <a:pPr marL="87313" indent="-87313">
                        <a:buFont typeface="Arial" panose="020B0604020202020204" pitchFamily="34" charset="0"/>
                        <a:buChar char="•"/>
                      </a:pPr>
                      <a:r>
                        <a:rPr lang="el-GR" sz="1000" dirty="0"/>
                        <a:t>Εντεινόμενες ανισότητες  </a:t>
                      </a:r>
                      <a:endParaRPr lang="el-GR" sz="1000" dirty="0">
                        <a:solidFill>
                          <a:schemeClr val="dk1"/>
                        </a:solidFill>
                      </a:endParaRPr>
                    </a:p>
                    <a:p>
                      <a:pPr marL="87313" indent="-87313">
                        <a:buFont typeface="Arial" panose="020B0604020202020204" pitchFamily="34" charset="0"/>
                        <a:buChar char="•"/>
                      </a:pPr>
                      <a:r>
                        <a:rPr lang="el-GR" sz="1000" dirty="0">
                          <a:solidFill>
                            <a:schemeClr val="tx1"/>
                          </a:solidFill>
                        </a:rPr>
                        <a:t>Εκτεταμένη ανασφάλεια και διαδοχικές κρίσεις </a:t>
                      </a:r>
                    </a:p>
                    <a:p>
                      <a:pPr marL="87313" indent="-87313">
                        <a:buFont typeface="Arial" panose="020B0604020202020204" pitchFamily="34" charset="0"/>
                        <a:buChar char="•"/>
                      </a:pPr>
                      <a:r>
                        <a:rPr lang="el-GR" sz="1000" dirty="0">
                          <a:solidFill>
                            <a:schemeClr val="tx1"/>
                          </a:solidFill>
                        </a:rPr>
                        <a:t>Μειωμένη πρόσβαση σε δημόσιες υπηρεσίες </a:t>
                      </a:r>
                    </a:p>
                    <a:p>
                      <a:pPr marL="87313" indent="-87313">
                        <a:buFont typeface="Arial" panose="020B0604020202020204" pitchFamily="34" charset="0"/>
                        <a:buChar char="•"/>
                      </a:pPr>
                      <a:r>
                        <a:rPr lang="el-GR" sz="1000" dirty="0"/>
                        <a:t>Αποδυνάμωση διαφάνειας και λογοδοσίας δημοκρατικών θεσμών.</a:t>
                      </a:r>
                    </a:p>
                  </a:txBody>
                  <a:tcPr/>
                </a:tc>
                <a:extLst>
                  <a:ext uri="{0D108BD9-81ED-4DB2-BD59-A6C34878D82A}">
                    <a16:rowId xmlns:a16="http://schemas.microsoft.com/office/drawing/2014/main" val="861192424"/>
                  </a:ext>
                </a:extLst>
              </a:tr>
            </a:tbl>
          </a:graphicData>
        </a:graphic>
      </p:graphicFrame>
      <p:sp>
        <p:nvSpPr>
          <p:cNvPr id="11" name="TextBox 10">
            <a:extLst>
              <a:ext uri="{FF2B5EF4-FFF2-40B4-BE49-F238E27FC236}">
                <a16:creationId xmlns:a16="http://schemas.microsoft.com/office/drawing/2014/main" id="{550342C7-54C8-16B7-E51A-18B023A04CA7}"/>
              </a:ext>
            </a:extLst>
          </p:cNvPr>
          <p:cNvSpPr txBox="1"/>
          <p:nvPr/>
        </p:nvSpPr>
        <p:spPr>
          <a:xfrm>
            <a:off x="11405104" y="2914965"/>
            <a:ext cx="766354"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l-GR" sz="900" b="1" dirty="0">
                <a:solidFill>
                  <a:srgbClr val="FF0000"/>
                </a:solidFill>
              </a:rPr>
              <a:t>Πολιτική </a:t>
            </a:r>
            <a:endParaRPr lang="en-US" sz="900" b="1" dirty="0">
              <a:solidFill>
                <a:srgbClr val="FF0000"/>
              </a:solidFill>
            </a:endParaRPr>
          </a:p>
          <a:p>
            <a:pPr algn="ctr"/>
            <a:r>
              <a:rPr lang="el-GR" sz="900" b="1" dirty="0">
                <a:solidFill>
                  <a:srgbClr val="FF0000"/>
                </a:solidFill>
              </a:rPr>
              <a:t>Αποξένωση </a:t>
            </a:r>
          </a:p>
        </p:txBody>
      </p:sp>
      <p:sp>
        <p:nvSpPr>
          <p:cNvPr id="13" name="TextBox 12">
            <a:extLst>
              <a:ext uri="{FF2B5EF4-FFF2-40B4-BE49-F238E27FC236}">
                <a16:creationId xmlns:a16="http://schemas.microsoft.com/office/drawing/2014/main" id="{E313F8C7-2AF0-3D54-82AA-5E144BDE4659}"/>
              </a:ext>
            </a:extLst>
          </p:cNvPr>
          <p:cNvSpPr txBox="1"/>
          <p:nvPr/>
        </p:nvSpPr>
        <p:spPr>
          <a:xfrm>
            <a:off x="6532517" y="4763749"/>
            <a:ext cx="3473089" cy="1015663"/>
          </a:xfrm>
          <a:prstGeom prst="rect">
            <a:avLst/>
          </a:prstGeom>
          <a:solidFill>
            <a:schemeClr val="accent6">
              <a:lumMod val="20000"/>
              <a:lumOff val="80000"/>
            </a:schemeClr>
          </a:solidFill>
        </p:spPr>
        <p:txBody>
          <a:bodyPr wrap="square" rtlCol="0">
            <a:spAutoFit/>
          </a:bodyPr>
          <a:lstStyle/>
          <a:p>
            <a:pPr marL="182563" indent="-182563">
              <a:buAutoNum type="arabicPeriod"/>
            </a:pPr>
            <a:r>
              <a:rPr lang="el-GR" sz="1000" dirty="0"/>
              <a:t>Βιώσιμη και δίκαιη ανάπτυξη </a:t>
            </a:r>
          </a:p>
          <a:p>
            <a:pPr marL="182563" indent="-182563">
              <a:buAutoNum type="arabicPeriod"/>
            </a:pPr>
            <a:r>
              <a:rPr lang="el-GR" sz="1000" dirty="0"/>
              <a:t>Εθνική συνοχή, ανθρώπινη  ασφάλεια και οικονομική δημοκρατία</a:t>
            </a:r>
          </a:p>
          <a:p>
            <a:pPr marL="182563" indent="-182563">
              <a:buFontTx/>
              <a:buAutoNum type="arabicPeriod"/>
            </a:pPr>
            <a:r>
              <a:rPr lang="el-GR" sz="1000" dirty="0"/>
              <a:t>Θωράκιση δημοκρατίας</a:t>
            </a:r>
            <a:r>
              <a:rPr lang="en-US" sz="1000" dirty="0"/>
              <a:t> </a:t>
            </a:r>
            <a:r>
              <a:rPr lang="el-GR" sz="1000" dirty="0"/>
              <a:t>και δημοκρατικών θεσμών</a:t>
            </a:r>
          </a:p>
          <a:p>
            <a:pPr marL="182563" indent="-182563">
              <a:buFontTx/>
              <a:buAutoNum type="arabicPeriod"/>
            </a:pPr>
            <a:r>
              <a:rPr lang="el-GR" sz="1000" dirty="0"/>
              <a:t>Ισχυροποίηση συλλογικής ταυτότητας, κοινών αξιών και πολιτισμικού κεφαλαίου</a:t>
            </a:r>
            <a:endParaRPr lang="el-GR" sz="1000" b="1" dirty="0">
              <a:solidFill>
                <a:srgbClr val="002060"/>
              </a:solidFill>
            </a:endParaRPr>
          </a:p>
        </p:txBody>
      </p:sp>
      <p:sp>
        <p:nvSpPr>
          <p:cNvPr id="14" name="Βέλος: Δεξιό 13">
            <a:extLst>
              <a:ext uri="{FF2B5EF4-FFF2-40B4-BE49-F238E27FC236}">
                <a16:creationId xmlns:a16="http://schemas.microsoft.com/office/drawing/2014/main" id="{96211D09-21BD-5F3D-3CDC-033ACB2B24A1}"/>
              </a:ext>
            </a:extLst>
          </p:cNvPr>
          <p:cNvSpPr/>
          <p:nvPr/>
        </p:nvSpPr>
        <p:spPr>
          <a:xfrm>
            <a:off x="4763589" y="382284"/>
            <a:ext cx="1506582" cy="243195"/>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Βέλος: Δεξιό 14">
            <a:extLst>
              <a:ext uri="{FF2B5EF4-FFF2-40B4-BE49-F238E27FC236}">
                <a16:creationId xmlns:a16="http://schemas.microsoft.com/office/drawing/2014/main" id="{F60D6A42-6AA6-0818-665C-C6780A535B7E}"/>
              </a:ext>
            </a:extLst>
          </p:cNvPr>
          <p:cNvSpPr/>
          <p:nvPr/>
        </p:nvSpPr>
        <p:spPr>
          <a:xfrm>
            <a:off x="4763589" y="3102076"/>
            <a:ext cx="1506582" cy="243195"/>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Βέλος: Δεξιό 16">
            <a:extLst>
              <a:ext uri="{FF2B5EF4-FFF2-40B4-BE49-F238E27FC236}">
                <a16:creationId xmlns:a16="http://schemas.microsoft.com/office/drawing/2014/main" id="{7A029865-8755-6287-B578-0410AB50EECD}"/>
              </a:ext>
            </a:extLst>
          </p:cNvPr>
          <p:cNvSpPr/>
          <p:nvPr/>
        </p:nvSpPr>
        <p:spPr>
          <a:xfrm>
            <a:off x="4763589" y="886165"/>
            <a:ext cx="1506582" cy="243195"/>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Βέλος: Δεξιό 17">
            <a:extLst>
              <a:ext uri="{FF2B5EF4-FFF2-40B4-BE49-F238E27FC236}">
                <a16:creationId xmlns:a16="http://schemas.microsoft.com/office/drawing/2014/main" id="{69918AAD-6A0A-C1EF-3DE8-293DEE4CDFFC}"/>
              </a:ext>
            </a:extLst>
          </p:cNvPr>
          <p:cNvSpPr/>
          <p:nvPr/>
        </p:nvSpPr>
        <p:spPr>
          <a:xfrm>
            <a:off x="4759358" y="4822078"/>
            <a:ext cx="1506582" cy="243195"/>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Βέλος: Δεξιό 18">
            <a:extLst>
              <a:ext uri="{FF2B5EF4-FFF2-40B4-BE49-F238E27FC236}">
                <a16:creationId xmlns:a16="http://schemas.microsoft.com/office/drawing/2014/main" id="{417A0E1C-405C-7821-39F2-40780F640936}"/>
              </a:ext>
            </a:extLst>
          </p:cNvPr>
          <p:cNvSpPr/>
          <p:nvPr/>
        </p:nvSpPr>
        <p:spPr>
          <a:xfrm>
            <a:off x="9446889" y="2973940"/>
            <a:ext cx="237308" cy="24319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Βέλος: Δεξιό 19">
            <a:extLst>
              <a:ext uri="{FF2B5EF4-FFF2-40B4-BE49-F238E27FC236}">
                <a16:creationId xmlns:a16="http://schemas.microsoft.com/office/drawing/2014/main" id="{280A87CB-941C-B9E3-FF43-8132BEBF2D3A}"/>
              </a:ext>
            </a:extLst>
          </p:cNvPr>
          <p:cNvSpPr/>
          <p:nvPr/>
        </p:nvSpPr>
        <p:spPr>
          <a:xfrm>
            <a:off x="11253884" y="2980479"/>
            <a:ext cx="237308" cy="24319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a:extLst>
              <a:ext uri="{FF2B5EF4-FFF2-40B4-BE49-F238E27FC236}">
                <a16:creationId xmlns:a16="http://schemas.microsoft.com/office/drawing/2014/main" id="{99B03ADC-AFD8-089C-8148-DEA9C593BA1A}"/>
              </a:ext>
            </a:extLst>
          </p:cNvPr>
          <p:cNvSpPr txBox="1"/>
          <p:nvPr/>
        </p:nvSpPr>
        <p:spPr>
          <a:xfrm>
            <a:off x="10484821" y="4770396"/>
            <a:ext cx="1163977" cy="24622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000" b="1" dirty="0">
                <a:solidFill>
                  <a:schemeClr val="tx1">
                    <a:lumMod val="95000"/>
                    <a:lumOff val="5000"/>
                  </a:schemeClr>
                </a:solidFill>
              </a:rPr>
              <a:t>Agenda</a:t>
            </a:r>
            <a:r>
              <a:rPr lang="el-GR" sz="1000" b="1" dirty="0">
                <a:solidFill>
                  <a:schemeClr val="tx1">
                    <a:lumMod val="95000"/>
                    <a:lumOff val="5000"/>
                  </a:schemeClr>
                </a:solidFill>
              </a:rPr>
              <a:t> 2030++</a:t>
            </a:r>
          </a:p>
        </p:txBody>
      </p:sp>
      <p:sp>
        <p:nvSpPr>
          <p:cNvPr id="3" name="Βέλος: Δεξιό 2">
            <a:extLst>
              <a:ext uri="{FF2B5EF4-FFF2-40B4-BE49-F238E27FC236}">
                <a16:creationId xmlns:a16="http://schemas.microsoft.com/office/drawing/2014/main" id="{0DD68647-33A4-8A18-332A-AA6D6921CB43}"/>
              </a:ext>
            </a:extLst>
          </p:cNvPr>
          <p:cNvSpPr/>
          <p:nvPr/>
        </p:nvSpPr>
        <p:spPr>
          <a:xfrm>
            <a:off x="10047613" y="4822078"/>
            <a:ext cx="345622" cy="20247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8C47F559-0E2D-7A91-5212-23DDD8E75A12}"/>
              </a:ext>
            </a:extLst>
          </p:cNvPr>
          <p:cNvSpPr txBox="1"/>
          <p:nvPr/>
        </p:nvSpPr>
        <p:spPr>
          <a:xfrm>
            <a:off x="6532518" y="5967751"/>
            <a:ext cx="3473089" cy="738664"/>
          </a:xfrm>
          <a:prstGeom prst="rect">
            <a:avLst/>
          </a:prstGeom>
          <a:solidFill>
            <a:schemeClr val="accent2">
              <a:lumMod val="20000"/>
              <a:lumOff val="80000"/>
            </a:schemeClr>
          </a:solidFill>
        </p:spPr>
        <p:txBody>
          <a:bodyPr wrap="square" rtlCol="0">
            <a:spAutoFit/>
          </a:bodyPr>
          <a:lstStyle/>
          <a:p>
            <a:r>
              <a:rPr lang="el-GR" sz="1050" dirty="0"/>
              <a:t>Ευημερία για τους πολλούς: </a:t>
            </a:r>
            <a:r>
              <a:rPr lang="el-GR" sz="1050" dirty="0" err="1"/>
              <a:t>στοχευμένες</a:t>
            </a:r>
            <a:r>
              <a:rPr lang="el-GR" sz="1050" dirty="0"/>
              <a:t> παρεμβάσεις στην οικονομία για βιώσιμη και δίκαιη ανάπτυξη με ισχυροποίηση κοινών αξιών και εθνικής κοινωνικής συνοχής. </a:t>
            </a:r>
          </a:p>
        </p:txBody>
      </p:sp>
      <p:sp>
        <p:nvSpPr>
          <p:cNvPr id="21" name="Βέλος: Δεξιό 20">
            <a:extLst>
              <a:ext uri="{FF2B5EF4-FFF2-40B4-BE49-F238E27FC236}">
                <a16:creationId xmlns:a16="http://schemas.microsoft.com/office/drawing/2014/main" id="{BC26FAA1-9E24-64C5-9466-935504550F83}"/>
              </a:ext>
            </a:extLst>
          </p:cNvPr>
          <p:cNvSpPr/>
          <p:nvPr/>
        </p:nvSpPr>
        <p:spPr>
          <a:xfrm>
            <a:off x="4759358" y="6331269"/>
            <a:ext cx="1506582" cy="243195"/>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49202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9460721-B1B5-2228-DA5A-94DE9781F5BB}"/>
              </a:ext>
            </a:extLst>
          </p:cNvPr>
          <p:cNvSpPr>
            <a:spLocks noGrp="1"/>
          </p:cNvSpPr>
          <p:nvPr>
            <p:ph idx="1"/>
          </p:nvPr>
        </p:nvSpPr>
        <p:spPr>
          <a:xfrm>
            <a:off x="762002" y="587375"/>
            <a:ext cx="10515600" cy="4351338"/>
          </a:xfrm>
        </p:spPr>
        <p:txBody>
          <a:bodyPr/>
          <a:lstStyle/>
          <a:p>
            <a:pPr marL="0" indent="0" algn="ctr">
              <a:buNone/>
            </a:pPr>
            <a:endParaRPr lang="el-GR" dirty="0"/>
          </a:p>
          <a:p>
            <a:pPr marL="0" indent="0" algn="ctr">
              <a:buNone/>
            </a:pPr>
            <a:endParaRPr lang="el-GR" dirty="0"/>
          </a:p>
          <a:p>
            <a:pPr marL="0" indent="0" algn="ctr">
              <a:buNone/>
            </a:pPr>
            <a:endParaRPr lang="el-GR" dirty="0"/>
          </a:p>
          <a:p>
            <a:pPr marL="0" indent="0" algn="ctr">
              <a:buNone/>
            </a:pPr>
            <a:endParaRPr lang="el-GR" dirty="0"/>
          </a:p>
          <a:p>
            <a:pPr marL="0" indent="0" algn="ctr">
              <a:buNone/>
            </a:pPr>
            <a:r>
              <a:rPr lang="el-GR" dirty="0"/>
              <a:t>Ευχαριστώ!</a:t>
            </a:r>
          </a:p>
        </p:txBody>
      </p:sp>
      <p:sp>
        <p:nvSpPr>
          <p:cNvPr id="4" name="Θέση αριθμού διαφάνειας 3">
            <a:extLst>
              <a:ext uri="{FF2B5EF4-FFF2-40B4-BE49-F238E27FC236}">
                <a16:creationId xmlns:a16="http://schemas.microsoft.com/office/drawing/2014/main" id="{EF383FFD-6368-B02A-C29D-9E2C509E10DB}"/>
              </a:ext>
            </a:extLst>
          </p:cNvPr>
          <p:cNvSpPr>
            <a:spLocks noGrp="1"/>
          </p:cNvSpPr>
          <p:nvPr>
            <p:ph type="sldNum" sz="quarter" idx="12"/>
          </p:nvPr>
        </p:nvSpPr>
        <p:spPr/>
        <p:txBody>
          <a:bodyPr/>
          <a:lstStyle/>
          <a:p>
            <a:fld id="{C4BCAE7C-4A64-4B6E-8856-FD60048404F0}" type="slidenum">
              <a:rPr lang="el-GR" smtClean="0"/>
              <a:t>22</a:t>
            </a:fld>
            <a:endParaRPr lang="el-GR"/>
          </a:p>
        </p:txBody>
      </p:sp>
      <p:pic>
        <p:nvPicPr>
          <p:cNvPr id="5" name="Picture 5">
            <a:extLst>
              <a:ext uri="{FF2B5EF4-FFF2-40B4-BE49-F238E27FC236}">
                <a16:creationId xmlns:a16="http://schemas.microsoft.com/office/drawing/2014/main" id="{321463A8-E9DC-77CF-60EB-A91B769BE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266" y="5396375"/>
            <a:ext cx="2283468" cy="1142540"/>
          </a:xfrm>
          <a:prstGeom prst="rect">
            <a:avLst/>
          </a:prstGeom>
        </p:spPr>
      </p:pic>
    </p:spTree>
    <p:extLst>
      <p:ext uri="{BB962C8B-B14F-4D97-AF65-F5344CB8AC3E}">
        <p14:creationId xmlns:p14="http://schemas.microsoft.com/office/powerpoint/2010/main" val="304275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BFE68B-5073-79DD-7CB3-60FDCB53C439}"/>
              </a:ext>
            </a:extLst>
          </p:cNvPr>
          <p:cNvSpPr>
            <a:spLocks noGrp="1"/>
          </p:cNvSpPr>
          <p:nvPr>
            <p:ph type="title"/>
          </p:nvPr>
        </p:nvSpPr>
        <p:spPr>
          <a:xfrm>
            <a:off x="466727" y="969165"/>
            <a:ext cx="2781298" cy="856459"/>
          </a:xfrm>
        </p:spPr>
        <p:txBody>
          <a:bodyPr>
            <a:normAutofit/>
          </a:bodyPr>
          <a:lstStyle/>
          <a:p>
            <a:pPr marL="342900" indent="-342900">
              <a:buFont typeface="Wingdings" panose="05000000000000000000" pitchFamily="2" charset="2"/>
              <a:buChar char="Ø"/>
            </a:pPr>
            <a:r>
              <a:rPr lang="el-GR" sz="2400" b="1" u="sng" dirty="0">
                <a:solidFill>
                  <a:srgbClr val="002060"/>
                </a:solidFill>
                <a:latin typeface="+mn-lt"/>
                <a:ea typeface="+mn-ea"/>
                <a:cs typeface="+mn-cs"/>
              </a:rPr>
              <a:t>Ιταλία</a:t>
            </a:r>
          </a:p>
        </p:txBody>
      </p:sp>
      <p:pic>
        <p:nvPicPr>
          <p:cNvPr id="6" name="Θέση περιεχομένου 5">
            <a:extLst>
              <a:ext uri="{FF2B5EF4-FFF2-40B4-BE49-F238E27FC236}">
                <a16:creationId xmlns:a16="http://schemas.microsoft.com/office/drawing/2014/main" id="{FC4A6826-899B-5B97-377E-295595FAEB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715" y="1701799"/>
            <a:ext cx="6097285" cy="4816858"/>
          </a:xfrm>
        </p:spPr>
      </p:pic>
      <p:sp>
        <p:nvSpPr>
          <p:cNvPr id="4" name="Θέση αριθμού διαφάνειας 3">
            <a:extLst>
              <a:ext uri="{FF2B5EF4-FFF2-40B4-BE49-F238E27FC236}">
                <a16:creationId xmlns:a16="http://schemas.microsoft.com/office/drawing/2014/main" id="{E077F375-A2CB-FD6F-2EB1-D69AB2D8DBB2}"/>
              </a:ext>
            </a:extLst>
          </p:cNvPr>
          <p:cNvSpPr>
            <a:spLocks noGrp="1"/>
          </p:cNvSpPr>
          <p:nvPr>
            <p:ph type="sldNum" sz="quarter" idx="12"/>
          </p:nvPr>
        </p:nvSpPr>
        <p:spPr/>
        <p:txBody>
          <a:bodyPr/>
          <a:lstStyle/>
          <a:p>
            <a:fld id="{C4BCAE7C-4A64-4B6E-8856-FD60048404F0}" type="slidenum">
              <a:rPr lang="el-GR" smtClean="0"/>
              <a:t>3</a:t>
            </a:fld>
            <a:endParaRPr lang="el-GR"/>
          </a:p>
        </p:txBody>
      </p:sp>
      <p:sp>
        <p:nvSpPr>
          <p:cNvPr id="8" name="TextBox 7">
            <a:extLst>
              <a:ext uri="{FF2B5EF4-FFF2-40B4-BE49-F238E27FC236}">
                <a16:creationId xmlns:a16="http://schemas.microsoft.com/office/drawing/2014/main" id="{2A7DA48E-50E1-1A22-D683-603EFD3F7D99}"/>
              </a:ext>
            </a:extLst>
          </p:cNvPr>
          <p:cNvSpPr txBox="1"/>
          <p:nvPr/>
        </p:nvSpPr>
        <p:spPr>
          <a:xfrm>
            <a:off x="314323" y="147906"/>
            <a:ext cx="11334752" cy="954107"/>
          </a:xfrm>
          <a:prstGeom prst="rect">
            <a:avLst/>
          </a:prstGeom>
          <a:noFill/>
        </p:spPr>
        <p:txBody>
          <a:bodyPr wrap="square">
            <a:spAutoFit/>
          </a:bodyPr>
          <a:lstStyle/>
          <a:p>
            <a:pPr algn="ctr"/>
            <a:r>
              <a:rPr lang="el-GR" sz="2800" b="1" dirty="0">
                <a:solidFill>
                  <a:srgbClr val="C00000"/>
                </a:solidFill>
              </a:rPr>
              <a:t>Ι. Σημερινή Ευρώπη: </a:t>
            </a:r>
            <a:r>
              <a:rPr lang="el-GR" sz="2800" b="1" dirty="0" err="1">
                <a:solidFill>
                  <a:srgbClr val="C00000"/>
                </a:solidFill>
              </a:rPr>
              <a:t>Αντισυστημική</a:t>
            </a:r>
            <a:r>
              <a:rPr lang="el-GR" sz="2800" b="1" dirty="0">
                <a:solidFill>
                  <a:srgbClr val="C00000"/>
                </a:solidFill>
              </a:rPr>
              <a:t> Ψήφος, Άνοδος Ακροδεξιών Δυνάμεων και Αποχή</a:t>
            </a:r>
          </a:p>
        </p:txBody>
      </p:sp>
      <p:sp>
        <p:nvSpPr>
          <p:cNvPr id="3" name="TextBox 2">
            <a:extLst>
              <a:ext uri="{FF2B5EF4-FFF2-40B4-BE49-F238E27FC236}">
                <a16:creationId xmlns:a16="http://schemas.microsoft.com/office/drawing/2014/main" id="{E3BA09B3-D79F-8BEB-3DA0-C8524A1A6EB1}"/>
              </a:ext>
            </a:extLst>
          </p:cNvPr>
          <p:cNvSpPr txBox="1"/>
          <p:nvPr/>
        </p:nvSpPr>
        <p:spPr>
          <a:xfrm>
            <a:off x="7391400" y="1701799"/>
            <a:ext cx="3619500" cy="2246769"/>
          </a:xfrm>
          <a:prstGeom prst="rect">
            <a:avLst/>
          </a:prstGeom>
          <a:noFill/>
        </p:spPr>
        <p:txBody>
          <a:bodyPr wrap="square" rtlCol="0">
            <a:spAutoFit/>
          </a:bodyPr>
          <a:lstStyle/>
          <a:p>
            <a:pPr algn="just"/>
            <a:r>
              <a:rPr lang="el-GR" sz="2000" dirty="0"/>
              <a:t>Τα δυο ακροδεξιά κόμματα, «Αδέλφια της Ιταλίας» και η «</a:t>
            </a:r>
            <a:r>
              <a:rPr lang="el-GR" sz="2000" dirty="0" err="1"/>
              <a:t>Λέγκα</a:t>
            </a:r>
            <a:r>
              <a:rPr lang="el-GR" sz="2000" dirty="0"/>
              <a:t> του Βορρά» κατέλαβαν 35,37% της λαϊκής ψήφου (26,36% και 9,01 %αντίστοιχα) και 182 έδρες από τις 400 (46% των συνολικών εδρών). </a:t>
            </a:r>
          </a:p>
        </p:txBody>
      </p:sp>
    </p:spTree>
    <p:extLst>
      <p:ext uri="{BB962C8B-B14F-4D97-AF65-F5344CB8AC3E}">
        <p14:creationId xmlns:p14="http://schemas.microsoft.com/office/powerpoint/2010/main" val="129237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49B5CBFD-CFC4-31E4-3006-C434AFD001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892" y="1825624"/>
            <a:ext cx="5293220" cy="4351339"/>
          </a:xfrm>
        </p:spPr>
      </p:pic>
      <p:sp>
        <p:nvSpPr>
          <p:cNvPr id="4" name="Θέση αριθμού διαφάνειας 3">
            <a:extLst>
              <a:ext uri="{FF2B5EF4-FFF2-40B4-BE49-F238E27FC236}">
                <a16:creationId xmlns:a16="http://schemas.microsoft.com/office/drawing/2014/main" id="{2F328B11-A3DF-7FE7-08FE-05C1C46FEFE1}"/>
              </a:ext>
            </a:extLst>
          </p:cNvPr>
          <p:cNvSpPr>
            <a:spLocks noGrp="1"/>
          </p:cNvSpPr>
          <p:nvPr>
            <p:ph type="sldNum" sz="quarter" idx="12"/>
          </p:nvPr>
        </p:nvSpPr>
        <p:spPr/>
        <p:txBody>
          <a:bodyPr/>
          <a:lstStyle/>
          <a:p>
            <a:fld id="{C4BCAE7C-4A64-4B6E-8856-FD60048404F0}" type="slidenum">
              <a:rPr lang="el-GR" smtClean="0"/>
              <a:t>4</a:t>
            </a:fld>
            <a:endParaRPr lang="el-GR"/>
          </a:p>
        </p:txBody>
      </p:sp>
      <p:sp>
        <p:nvSpPr>
          <p:cNvPr id="3" name="TextBox 2">
            <a:extLst>
              <a:ext uri="{FF2B5EF4-FFF2-40B4-BE49-F238E27FC236}">
                <a16:creationId xmlns:a16="http://schemas.microsoft.com/office/drawing/2014/main" id="{8185DCA1-2E65-A6C9-B4C9-579C649BDC99}"/>
              </a:ext>
            </a:extLst>
          </p:cNvPr>
          <p:cNvSpPr txBox="1"/>
          <p:nvPr/>
        </p:nvSpPr>
        <p:spPr>
          <a:xfrm>
            <a:off x="314323" y="147906"/>
            <a:ext cx="11334752" cy="954107"/>
          </a:xfrm>
          <a:prstGeom prst="rect">
            <a:avLst/>
          </a:prstGeom>
          <a:noFill/>
        </p:spPr>
        <p:txBody>
          <a:bodyPr wrap="square">
            <a:spAutoFit/>
          </a:bodyPr>
          <a:lstStyle/>
          <a:p>
            <a:pPr algn="ctr"/>
            <a:r>
              <a:rPr lang="el-GR" sz="2800" b="1" dirty="0">
                <a:solidFill>
                  <a:srgbClr val="C00000"/>
                </a:solidFill>
              </a:rPr>
              <a:t>Ι. Σημερινή Ευρώπη: </a:t>
            </a:r>
            <a:r>
              <a:rPr lang="el-GR" sz="2800" b="1" dirty="0" err="1">
                <a:solidFill>
                  <a:srgbClr val="C00000"/>
                </a:solidFill>
              </a:rPr>
              <a:t>Αντισυστημική</a:t>
            </a:r>
            <a:r>
              <a:rPr lang="el-GR" sz="2800" b="1" dirty="0">
                <a:solidFill>
                  <a:srgbClr val="C00000"/>
                </a:solidFill>
              </a:rPr>
              <a:t> Ψήφος, Άνοδος Ακροδεξιών Δυνάμεων και Αποχή</a:t>
            </a:r>
          </a:p>
        </p:txBody>
      </p:sp>
      <p:sp>
        <p:nvSpPr>
          <p:cNvPr id="5" name="Τίτλος 1">
            <a:extLst>
              <a:ext uri="{FF2B5EF4-FFF2-40B4-BE49-F238E27FC236}">
                <a16:creationId xmlns:a16="http://schemas.microsoft.com/office/drawing/2014/main" id="{6DED4912-923A-2F27-BCDF-EE185EF8C3C9}"/>
              </a:ext>
            </a:extLst>
          </p:cNvPr>
          <p:cNvSpPr txBox="1">
            <a:spLocks/>
          </p:cNvSpPr>
          <p:nvPr/>
        </p:nvSpPr>
        <p:spPr>
          <a:xfrm>
            <a:off x="466727" y="969165"/>
            <a:ext cx="2781298" cy="85645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Ø"/>
            </a:pPr>
            <a:r>
              <a:rPr lang="el-GR" sz="2400" b="1" u="sng" dirty="0">
                <a:solidFill>
                  <a:srgbClr val="002060"/>
                </a:solidFill>
                <a:latin typeface="+mn-lt"/>
                <a:ea typeface="+mn-ea"/>
                <a:cs typeface="+mn-cs"/>
              </a:rPr>
              <a:t>Σουηδία</a:t>
            </a:r>
          </a:p>
        </p:txBody>
      </p:sp>
      <p:sp>
        <p:nvSpPr>
          <p:cNvPr id="10" name="TextBox 9">
            <a:extLst>
              <a:ext uri="{FF2B5EF4-FFF2-40B4-BE49-F238E27FC236}">
                <a16:creationId xmlns:a16="http://schemas.microsoft.com/office/drawing/2014/main" id="{32A92BBF-0EDF-E350-5C5D-83286EB1E5F3}"/>
              </a:ext>
            </a:extLst>
          </p:cNvPr>
          <p:cNvSpPr txBox="1"/>
          <p:nvPr/>
        </p:nvSpPr>
        <p:spPr>
          <a:xfrm>
            <a:off x="6666890" y="2123327"/>
            <a:ext cx="4657725" cy="2554545"/>
          </a:xfrm>
          <a:prstGeom prst="rect">
            <a:avLst/>
          </a:prstGeom>
          <a:noFill/>
        </p:spPr>
        <p:txBody>
          <a:bodyPr wrap="square" rtlCol="0">
            <a:spAutoFit/>
          </a:bodyPr>
          <a:lstStyle/>
          <a:p>
            <a:pPr algn="just"/>
            <a:r>
              <a:rPr lang="el-GR" sz="2000" dirty="0"/>
              <a:t>Οι Σουηδοί Δημοκράτες του Τζίμι </a:t>
            </a:r>
            <a:r>
              <a:rPr lang="el-GR" sz="2000" dirty="0" err="1"/>
              <a:t>Άκεσον</a:t>
            </a:r>
            <a:r>
              <a:rPr lang="el-GR" sz="2000" dirty="0"/>
              <a:t> αναδείχθηκαν σε δεύτερο μεγαλύτερο κόμμα με 21% της λαϊκής ψήφου. Κατέλαβαν 73 έδρες σε σύνολο 349 εδρών. Το μπλοκ της Δεξιάς απέσπασε πλειοψηφία συγκεντρώνοντας 176 έδρες έναντι 173 που συγκέντρωσε η απερχόμενη κεντροαριστερά. </a:t>
            </a:r>
          </a:p>
        </p:txBody>
      </p:sp>
      <p:sp>
        <p:nvSpPr>
          <p:cNvPr id="12" name="TextBox 11">
            <a:extLst>
              <a:ext uri="{FF2B5EF4-FFF2-40B4-BE49-F238E27FC236}">
                <a16:creationId xmlns:a16="http://schemas.microsoft.com/office/drawing/2014/main" id="{4826F78F-9E57-D96D-D21E-71DFB1236D1E}"/>
              </a:ext>
            </a:extLst>
          </p:cNvPr>
          <p:cNvSpPr txBox="1"/>
          <p:nvPr/>
        </p:nvSpPr>
        <p:spPr>
          <a:xfrm>
            <a:off x="2832829" y="1923272"/>
            <a:ext cx="1447800" cy="400110"/>
          </a:xfrm>
          <a:prstGeom prst="rect">
            <a:avLst/>
          </a:prstGeom>
          <a:noFill/>
        </p:spPr>
        <p:txBody>
          <a:bodyPr wrap="square" rtlCol="0">
            <a:spAutoFit/>
          </a:bodyPr>
          <a:lstStyle/>
          <a:p>
            <a:r>
              <a:rPr lang="el-GR" sz="2000" b="1" dirty="0">
                <a:latin typeface="Arial Black" panose="020B0A04020102020204" pitchFamily="34" charset="0"/>
              </a:rPr>
              <a:t>2022</a:t>
            </a:r>
          </a:p>
        </p:txBody>
      </p:sp>
    </p:spTree>
    <p:extLst>
      <p:ext uri="{BB962C8B-B14F-4D97-AF65-F5344CB8AC3E}">
        <p14:creationId xmlns:p14="http://schemas.microsoft.com/office/powerpoint/2010/main" val="420180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id="{A6A65B91-0DEB-C692-3ECB-CD4DF3F401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727" y="1438274"/>
            <a:ext cx="4482187" cy="5283204"/>
          </a:xfrm>
        </p:spPr>
      </p:pic>
      <p:sp>
        <p:nvSpPr>
          <p:cNvPr id="4" name="Θέση αριθμού διαφάνειας 3">
            <a:extLst>
              <a:ext uri="{FF2B5EF4-FFF2-40B4-BE49-F238E27FC236}">
                <a16:creationId xmlns:a16="http://schemas.microsoft.com/office/drawing/2014/main" id="{59D31DA9-C652-E10D-14FC-FB1A1162A913}"/>
              </a:ext>
            </a:extLst>
          </p:cNvPr>
          <p:cNvSpPr>
            <a:spLocks noGrp="1"/>
          </p:cNvSpPr>
          <p:nvPr>
            <p:ph type="sldNum" sz="quarter" idx="12"/>
          </p:nvPr>
        </p:nvSpPr>
        <p:spPr/>
        <p:txBody>
          <a:bodyPr/>
          <a:lstStyle/>
          <a:p>
            <a:fld id="{C4BCAE7C-4A64-4B6E-8856-FD60048404F0}" type="slidenum">
              <a:rPr lang="el-GR" smtClean="0"/>
              <a:t>5</a:t>
            </a:fld>
            <a:endParaRPr lang="el-GR"/>
          </a:p>
        </p:txBody>
      </p:sp>
      <p:sp>
        <p:nvSpPr>
          <p:cNvPr id="6" name="TextBox 5">
            <a:extLst>
              <a:ext uri="{FF2B5EF4-FFF2-40B4-BE49-F238E27FC236}">
                <a16:creationId xmlns:a16="http://schemas.microsoft.com/office/drawing/2014/main" id="{6031CDF5-D9AF-8796-77EC-17ADBE7CFFF7}"/>
              </a:ext>
            </a:extLst>
          </p:cNvPr>
          <p:cNvSpPr txBox="1"/>
          <p:nvPr/>
        </p:nvSpPr>
        <p:spPr>
          <a:xfrm>
            <a:off x="314323" y="147906"/>
            <a:ext cx="11334752" cy="954107"/>
          </a:xfrm>
          <a:prstGeom prst="rect">
            <a:avLst/>
          </a:prstGeom>
          <a:noFill/>
        </p:spPr>
        <p:txBody>
          <a:bodyPr wrap="square">
            <a:spAutoFit/>
          </a:bodyPr>
          <a:lstStyle/>
          <a:p>
            <a:pPr algn="ctr"/>
            <a:r>
              <a:rPr lang="el-GR" sz="2800" b="1" dirty="0">
                <a:solidFill>
                  <a:srgbClr val="C00000"/>
                </a:solidFill>
              </a:rPr>
              <a:t>Ι. Σημερινή Ευρώπη: </a:t>
            </a:r>
            <a:r>
              <a:rPr lang="el-GR" sz="2800" b="1" dirty="0" err="1">
                <a:solidFill>
                  <a:srgbClr val="C00000"/>
                </a:solidFill>
              </a:rPr>
              <a:t>Αντισυστημική</a:t>
            </a:r>
            <a:r>
              <a:rPr lang="el-GR" sz="2800" b="1" dirty="0">
                <a:solidFill>
                  <a:srgbClr val="C00000"/>
                </a:solidFill>
              </a:rPr>
              <a:t> Ψήφος, Άνοδος Ακροδεξιών Δυνάμεων και Αποχή</a:t>
            </a:r>
          </a:p>
        </p:txBody>
      </p:sp>
      <p:sp>
        <p:nvSpPr>
          <p:cNvPr id="8" name="Τίτλος 1">
            <a:extLst>
              <a:ext uri="{FF2B5EF4-FFF2-40B4-BE49-F238E27FC236}">
                <a16:creationId xmlns:a16="http://schemas.microsoft.com/office/drawing/2014/main" id="{451C9011-0740-BCE3-84C4-9DB1EC22CB6E}"/>
              </a:ext>
            </a:extLst>
          </p:cNvPr>
          <p:cNvSpPr txBox="1">
            <a:spLocks/>
          </p:cNvSpPr>
          <p:nvPr/>
        </p:nvSpPr>
        <p:spPr>
          <a:xfrm>
            <a:off x="466727" y="969165"/>
            <a:ext cx="2781298" cy="85645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Ø"/>
            </a:pPr>
            <a:r>
              <a:rPr lang="el-GR" sz="2400" b="1" u="sng" dirty="0">
                <a:solidFill>
                  <a:srgbClr val="002060"/>
                </a:solidFill>
                <a:latin typeface="+mn-lt"/>
                <a:ea typeface="+mn-ea"/>
                <a:cs typeface="+mn-cs"/>
              </a:rPr>
              <a:t>Γαλλία</a:t>
            </a:r>
          </a:p>
        </p:txBody>
      </p:sp>
      <p:sp>
        <p:nvSpPr>
          <p:cNvPr id="11" name="TextBox 10">
            <a:extLst>
              <a:ext uri="{FF2B5EF4-FFF2-40B4-BE49-F238E27FC236}">
                <a16:creationId xmlns:a16="http://schemas.microsoft.com/office/drawing/2014/main" id="{9AA06672-5F4B-8F59-C576-CC22B2D66CCA}"/>
              </a:ext>
            </a:extLst>
          </p:cNvPr>
          <p:cNvSpPr txBox="1"/>
          <p:nvPr/>
        </p:nvSpPr>
        <p:spPr>
          <a:xfrm>
            <a:off x="3751757" y="1638211"/>
            <a:ext cx="1530532" cy="369460"/>
          </a:xfrm>
          <a:prstGeom prst="rect">
            <a:avLst/>
          </a:prstGeom>
          <a:noFill/>
        </p:spPr>
        <p:txBody>
          <a:bodyPr wrap="square" rtlCol="0">
            <a:spAutoFit/>
          </a:bodyPr>
          <a:lstStyle/>
          <a:p>
            <a:r>
              <a:rPr lang="en-US" sz="1801" b="1" dirty="0"/>
              <a:t>2022</a:t>
            </a:r>
            <a:endParaRPr lang="el-GR" sz="1801" b="1" dirty="0"/>
          </a:p>
        </p:txBody>
      </p:sp>
      <p:sp>
        <p:nvSpPr>
          <p:cNvPr id="12" name="TextBox 11">
            <a:extLst>
              <a:ext uri="{FF2B5EF4-FFF2-40B4-BE49-F238E27FC236}">
                <a16:creationId xmlns:a16="http://schemas.microsoft.com/office/drawing/2014/main" id="{5E7ABB01-2314-DAA2-624F-32B7734A8830}"/>
              </a:ext>
            </a:extLst>
          </p:cNvPr>
          <p:cNvSpPr txBox="1"/>
          <p:nvPr/>
        </p:nvSpPr>
        <p:spPr>
          <a:xfrm>
            <a:off x="6281738" y="2007671"/>
            <a:ext cx="4657725" cy="2554545"/>
          </a:xfrm>
          <a:prstGeom prst="rect">
            <a:avLst/>
          </a:prstGeom>
          <a:noFill/>
        </p:spPr>
        <p:txBody>
          <a:bodyPr wrap="square" rtlCol="0">
            <a:spAutoFit/>
          </a:bodyPr>
          <a:lstStyle/>
          <a:p>
            <a:pPr algn="just"/>
            <a:r>
              <a:rPr lang="el-GR" sz="2000" dirty="0"/>
              <a:t>Από το σύνολο των 577 εδρών της Γαλλικής Εθνοσυνέλευσης, ο Εθνικός Συναγερμός της </a:t>
            </a:r>
            <a:r>
              <a:rPr lang="el-GR" sz="2000" dirty="0" err="1"/>
              <a:t>Μαρίν</a:t>
            </a:r>
            <a:r>
              <a:rPr lang="el-GR" sz="2000" dirty="0"/>
              <a:t> </a:t>
            </a:r>
            <a:r>
              <a:rPr lang="el-GR" sz="2000" dirty="0" err="1"/>
              <a:t>Λεπέν</a:t>
            </a:r>
            <a:r>
              <a:rPr lang="el-GR" sz="2000" dirty="0"/>
              <a:t> κατέλαβε 89 έδρες (15,4% των εδρών) σχεδόν δεκαπενταπλάσιες απ’ ό,τι στην απερχόμενη Κάτω Βουλή ενώ η παραδοσιακή δεξιά (οι Ρεπουμπλικάνοι) κατέλαβαν 64 έδρες.</a:t>
            </a:r>
          </a:p>
        </p:txBody>
      </p:sp>
    </p:spTree>
    <p:extLst>
      <p:ext uri="{BB962C8B-B14F-4D97-AF65-F5344CB8AC3E}">
        <p14:creationId xmlns:p14="http://schemas.microsoft.com/office/powerpoint/2010/main" val="1001692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406B0E60-2D5B-8D56-71C9-6AF6C7DB4F0F}"/>
              </a:ext>
            </a:extLst>
          </p:cNvPr>
          <p:cNvSpPr>
            <a:spLocks noGrp="1"/>
          </p:cNvSpPr>
          <p:nvPr>
            <p:ph type="sldNum" sz="quarter" idx="12"/>
          </p:nvPr>
        </p:nvSpPr>
        <p:spPr/>
        <p:txBody>
          <a:bodyPr/>
          <a:lstStyle/>
          <a:p>
            <a:fld id="{C4BCAE7C-4A64-4B6E-8856-FD60048404F0}" type="slidenum">
              <a:rPr lang="el-GR" smtClean="0"/>
              <a:t>6</a:t>
            </a:fld>
            <a:endParaRPr lang="el-GR"/>
          </a:p>
        </p:txBody>
      </p:sp>
      <p:pic>
        <p:nvPicPr>
          <p:cNvPr id="7" name="Εικόνα 6">
            <a:extLst>
              <a:ext uri="{FF2B5EF4-FFF2-40B4-BE49-F238E27FC236}">
                <a16:creationId xmlns:a16="http://schemas.microsoft.com/office/drawing/2014/main" id="{7AAF9CC8-D4ED-2FFC-80F5-70C733F6D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99668"/>
            <a:ext cx="5749246" cy="5034532"/>
          </a:xfrm>
          <a:prstGeom prst="rect">
            <a:avLst/>
          </a:prstGeom>
        </p:spPr>
      </p:pic>
      <p:pic>
        <p:nvPicPr>
          <p:cNvPr id="9" name="Εικόνα 8" descr="Εικόνα που περιέχει χάρτης&#10;&#10;Περιγραφή που δημιουργήθηκε αυτόματα">
            <a:extLst>
              <a:ext uri="{FF2B5EF4-FFF2-40B4-BE49-F238E27FC236}">
                <a16:creationId xmlns:a16="http://schemas.microsoft.com/office/drawing/2014/main" id="{96E00CFF-3A02-1C0F-0554-A44A0B41D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44" y="1642691"/>
            <a:ext cx="5571130" cy="5215309"/>
          </a:xfrm>
          <a:prstGeom prst="rect">
            <a:avLst/>
          </a:prstGeom>
        </p:spPr>
      </p:pic>
      <p:sp>
        <p:nvSpPr>
          <p:cNvPr id="5" name="TextBox 4">
            <a:extLst>
              <a:ext uri="{FF2B5EF4-FFF2-40B4-BE49-F238E27FC236}">
                <a16:creationId xmlns:a16="http://schemas.microsoft.com/office/drawing/2014/main" id="{D2C1C51F-E32B-335A-65B7-85C9A670B118}"/>
              </a:ext>
            </a:extLst>
          </p:cNvPr>
          <p:cNvSpPr txBox="1"/>
          <p:nvPr/>
        </p:nvSpPr>
        <p:spPr>
          <a:xfrm>
            <a:off x="314323" y="147906"/>
            <a:ext cx="11334752" cy="954107"/>
          </a:xfrm>
          <a:prstGeom prst="rect">
            <a:avLst/>
          </a:prstGeom>
          <a:noFill/>
        </p:spPr>
        <p:txBody>
          <a:bodyPr wrap="square">
            <a:spAutoFit/>
          </a:bodyPr>
          <a:lstStyle/>
          <a:p>
            <a:pPr algn="ctr"/>
            <a:r>
              <a:rPr lang="el-GR" sz="2800" b="1" dirty="0">
                <a:solidFill>
                  <a:srgbClr val="C00000"/>
                </a:solidFill>
              </a:rPr>
              <a:t>Ι. Σημερινή Ευρώπη: </a:t>
            </a:r>
            <a:r>
              <a:rPr lang="el-GR" sz="2800" b="1" dirty="0" err="1">
                <a:solidFill>
                  <a:srgbClr val="C00000"/>
                </a:solidFill>
              </a:rPr>
              <a:t>Αντισυστημική</a:t>
            </a:r>
            <a:r>
              <a:rPr lang="el-GR" sz="2800" b="1" dirty="0">
                <a:solidFill>
                  <a:srgbClr val="C00000"/>
                </a:solidFill>
              </a:rPr>
              <a:t> Ψήφος, Άνοδος Ακροδεξιών Δυνάμεων και Αποχή</a:t>
            </a:r>
          </a:p>
        </p:txBody>
      </p:sp>
      <p:sp>
        <p:nvSpPr>
          <p:cNvPr id="6" name="Τίτλος 1">
            <a:extLst>
              <a:ext uri="{FF2B5EF4-FFF2-40B4-BE49-F238E27FC236}">
                <a16:creationId xmlns:a16="http://schemas.microsoft.com/office/drawing/2014/main" id="{7570FDA0-1313-D1C2-0AED-F34B94A5990E}"/>
              </a:ext>
            </a:extLst>
          </p:cNvPr>
          <p:cNvSpPr txBox="1">
            <a:spLocks/>
          </p:cNvSpPr>
          <p:nvPr/>
        </p:nvSpPr>
        <p:spPr>
          <a:xfrm>
            <a:off x="466727" y="969165"/>
            <a:ext cx="2781298" cy="85645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Ø"/>
            </a:pPr>
            <a:r>
              <a:rPr lang="el-GR" sz="2400" b="1" u="sng" dirty="0">
                <a:solidFill>
                  <a:srgbClr val="002060"/>
                </a:solidFill>
                <a:latin typeface="+mn-lt"/>
                <a:ea typeface="+mn-ea"/>
                <a:cs typeface="+mn-cs"/>
              </a:rPr>
              <a:t>Ευρώπη</a:t>
            </a:r>
          </a:p>
        </p:txBody>
      </p:sp>
    </p:spTree>
    <p:extLst>
      <p:ext uri="{BB962C8B-B14F-4D97-AF65-F5344CB8AC3E}">
        <p14:creationId xmlns:p14="http://schemas.microsoft.com/office/powerpoint/2010/main" val="281342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D12269C1-42B0-C7E4-BFFB-EE868538D0F8}"/>
              </a:ext>
            </a:extLst>
          </p:cNvPr>
          <p:cNvSpPr>
            <a:spLocks noGrp="1"/>
          </p:cNvSpPr>
          <p:nvPr>
            <p:ph type="sldNum" sz="quarter" idx="12"/>
          </p:nvPr>
        </p:nvSpPr>
        <p:spPr/>
        <p:txBody>
          <a:bodyPr/>
          <a:lstStyle/>
          <a:p>
            <a:fld id="{C4BCAE7C-4A64-4B6E-8856-FD60048404F0}" type="slidenum">
              <a:rPr lang="el-GR" smtClean="0"/>
              <a:t>7</a:t>
            </a:fld>
            <a:endParaRPr lang="el-GR"/>
          </a:p>
        </p:txBody>
      </p:sp>
      <p:pic>
        <p:nvPicPr>
          <p:cNvPr id="10" name="Θέση περιεχομένου 9">
            <a:extLst>
              <a:ext uri="{FF2B5EF4-FFF2-40B4-BE49-F238E27FC236}">
                <a16:creationId xmlns:a16="http://schemas.microsoft.com/office/drawing/2014/main" id="{3A69C59C-D73C-E8BA-D52A-B1944EF257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1442" y="1412708"/>
            <a:ext cx="7380514" cy="5445292"/>
          </a:xfrm>
        </p:spPr>
      </p:pic>
      <p:sp>
        <p:nvSpPr>
          <p:cNvPr id="2" name="TextBox 1">
            <a:extLst>
              <a:ext uri="{FF2B5EF4-FFF2-40B4-BE49-F238E27FC236}">
                <a16:creationId xmlns:a16="http://schemas.microsoft.com/office/drawing/2014/main" id="{B8BF0296-4EB1-7D25-0804-0B33C48429E0}"/>
              </a:ext>
            </a:extLst>
          </p:cNvPr>
          <p:cNvSpPr txBox="1"/>
          <p:nvPr/>
        </p:nvSpPr>
        <p:spPr>
          <a:xfrm>
            <a:off x="314323" y="147906"/>
            <a:ext cx="11334752" cy="954107"/>
          </a:xfrm>
          <a:prstGeom prst="rect">
            <a:avLst/>
          </a:prstGeom>
          <a:noFill/>
        </p:spPr>
        <p:txBody>
          <a:bodyPr wrap="square">
            <a:spAutoFit/>
          </a:bodyPr>
          <a:lstStyle/>
          <a:p>
            <a:pPr algn="ctr"/>
            <a:r>
              <a:rPr lang="el-GR" sz="2800" b="1" dirty="0">
                <a:solidFill>
                  <a:srgbClr val="C00000"/>
                </a:solidFill>
              </a:rPr>
              <a:t>Ι. Σημερινή Ευρώπη: </a:t>
            </a:r>
            <a:r>
              <a:rPr lang="el-GR" sz="2800" b="1" dirty="0" err="1">
                <a:solidFill>
                  <a:srgbClr val="C00000"/>
                </a:solidFill>
              </a:rPr>
              <a:t>Αντισυστημική</a:t>
            </a:r>
            <a:r>
              <a:rPr lang="el-GR" sz="2800" b="1" dirty="0">
                <a:solidFill>
                  <a:srgbClr val="C00000"/>
                </a:solidFill>
              </a:rPr>
              <a:t> Ψήφος, Άνοδος Ακροδεξιών Δυνάμεων και Αποχή</a:t>
            </a:r>
          </a:p>
        </p:txBody>
      </p:sp>
      <p:sp>
        <p:nvSpPr>
          <p:cNvPr id="3" name="Τίτλος 1">
            <a:extLst>
              <a:ext uri="{FF2B5EF4-FFF2-40B4-BE49-F238E27FC236}">
                <a16:creationId xmlns:a16="http://schemas.microsoft.com/office/drawing/2014/main" id="{37DC5262-00CE-DB08-30D5-4714269ECFCB}"/>
              </a:ext>
            </a:extLst>
          </p:cNvPr>
          <p:cNvSpPr txBox="1">
            <a:spLocks/>
          </p:cNvSpPr>
          <p:nvPr/>
        </p:nvSpPr>
        <p:spPr>
          <a:xfrm>
            <a:off x="466727" y="969165"/>
            <a:ext cx="2781298" cy="85645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Ø"/>
            </a:pPr>
            <a:r>
              <a:rPr lang="el-GR" sz="2400" b="1" u="sng" dirty="0">
                <a:solidFill>
                  <a:srgbClr val="002060"/>
                </a:solidFill>
                <a:latin typeface="+mn-lt"/>
                <a:ea typeface="+mn-ea"/>
                <a:cs typeface="+mn-cs"/>
              </a:rPr>
              <a:t>Ελλάδα</a:t>
            </a:r>
          </a:p>
        </p:txBody>
      </p:sp>
    </p:spTree>
    <p:extLst>
      <p:ext uri="{BB962C8B-B14F-4D97-AF65-F5344CB8AC3E}">
        <p14:creationId xmlns:p14="http://schemas.microsoft.com/office/powerpoint/2010/main" val="2641655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 Θέση περιεχομένου">
            <a:extLst>
              <a:ext uri="{FF2B5EF4-FFF2-40B4-BE49-F238E27FC236}">
                <a16:creationId xmlns:a16="http://schemas.microsoft.com/office/drawing/2014/main" id="{FF663DBA-C2C9-9897-E60C-1B38C7FE1805}"/>
              </a:ext>
            </a:extLst>
          </p:cNvPr>
          <p:cNvSpPr>
            <a:spLocks noGrp="1"/>
          </p:cNvSpPr>
          <p:nvPr>
            <p:ph idx="1"/>
          </p:nvPr>
        </p:nvSpPr>
        <p:spPr>
          <a:xfrm>
            <a:off x="402039" y="1177657"/>
            <a:ext cx="11494685" cy="5532437"/>
          </a:xfrm>
        </p:spPr>
        <p:txBody>
          <a:bodyPr>
            <a:normAutofit/>
          </a:bodyPr>
          <a:lstStyle/>
          <a:p>
            <a:pPr marL="0" indent="0" algn="just">
              <a:buClr>
                <a:schemeClr val="tx2"/>
              </a:buClr>
              <a:buNone/>
            </a:pPr>
            <a:r>
              <a:rPr lang="el-GR" altLang="el-GR" sz="2600" b="1" dirty="0"/>
              <a:t>Πολιτική Αποξένωση </a:t>
            </a:r>
            <a:endParaRPr lang="el-GR" altLang="el-GR" sz="2000" dirty="0"/>
          </a:p>
          <a:p>
            <a:pPr algn="just">
              <a:buClr>
                <a:schemeClr val="tx2"/>
              </a:buClr>
            </a:pPr>
            <a:r>
              <a:rPr lang="el-GR" altLang="el-GR" sz="2000" dirty="0"/>
              <a:t>Μεγάλα στρώματα της κοινωνίας θεωρούν ότι το πολιτικό σύστημα: </a:t>
            </a:r>
          </a:p>
          <a:p>
            <a:pPr lvl="2" algn="just">
              <a:buClr>
                <a:schemeClr val="tx2"/>
              </a:buClr>
              <a:buFont typeface="Wingdings" panose="05000000000000000000" pitchFamily="2" charset="2"/>
              <a:buChar char="ü"/>
            </a:pPr>
            <a:r>
              <a:rPr lang="el-GR" altLang="el-GR" dirty="0"/>
              <a:t>δεν «ακούει» τα αιτήματά τους</a:t>
            </a:r>
          </a:p>
          <a:p>
            <a:pPr lvl="2" algn="just">
              <a:buClr>
                <a:schemeClr val="tx2"/>
              </a:buClr>
              <a:buFont typeface="Wingdings" panose="05000000000000000000" pitchFamily="2" charset="2"/>
              <a:buChar char="ü"/>
            </a:pPr>
            <a:r>
              <a:rPr lang="el-GR" altLang="el-GR" dirty="0"/>
              <a:t>ενδιαφέρεται αποκλειστικά  για «ίδιο όφελος» (π.χ. παραμονή στην θέση, ίδιες απολαβές </a:t>
            </a:r>
            <a:r>
              <a:rPr lang="el-GR" altLang="el-GR" dirty="0" err="1"/>
              <a:t>κλπ</a:t>
            </a:r>
            <a:r>
              <a:rPr lang="el-GR" altLang="el-GR" dirty="0"/>
              <a:t>)</a:t>
            </a:r>
          </a:p>
          <a:p>
            <a:pPr lvl="2" algn="just">
              <a:buClr>
                <a:schemeClr val="tx2"/>
              </a:buClr>
              <a:buFont typeface="Wingdings" panose="05000000000000000000" pitchFamily="2" charset="2"/>
              <a:buChar char="ü"/>
            </a:pPr>
            <a:r>
              <a:rPr lang="el-GR" altLang="el-GR" dirty="0"/>
              <a:t>αδυνατεί να αντιμετωπίσει οξυμένα προβλήματα</a:t>
            </a:r>
          </a:p>
          <a:p>
            <a:pPr lvl="2" algn="just">
              <a:buClr>
                <a:schemeClr val="tx2"/>
              </a:buClr>
              <a:buFont typeface="Wingdings" panose="05000000000000000000" pitchFamily="2" charset="2"/>
              <a:buChar char="ü"/>
            </a:pPr>
            <a:r>
              <a:rPr lang="el-GR" altLang="el-GR" dirty="0" err="1"/>
              <a:t>ποδηγετείται</a:t>
            </a:r>
            <a:r>
              <a:rPr lang="el-GR" altLang="el-GR" dirty="0"/>
              <a:t> από </a:t>
            </a:r>
            <a:r>
              <a:rPr lang="el-GR" altLang="el-GR" dirty="0" err="1"/>
              <a:t>εξω</a:t>
            </a:r>
            <a:r>
              <a:rPr lang="el-GR" altLang="el-GR" dirty="0"/>
              <a:t>-θεσμικούς παράγοντες (πχ. χρηματοπιστωτικό σύστημα, ισχυρούς πολυεθνικούς ομίλους ή/και ιδιωτικά συμφέροντα)</a:t>
            </a:r>
          </a:p>
          <a:p>
            <a:pPr lvl="2" algn="just">
              <a:buClr>
                <a:schemeClr val="tx2"/>
              </a:buClr>
              <a:buFont typeface="Wingdings" panose="05000000000000000000" pitchFamily="2" charset="2"/>
              <a:buChar char="ü"/>
            </a:pPr>
            <a:r>
              <a:rPr lang="el-GR" altLang="el-GR" dirty="0"/>
              <a:t> καθιστά τη συμμετοχή τους στα πολιτικά δρώμενα ανώφελη</a:t>
            </a:r>
          </a:p>
          <a:p>
            <a:pPr algn="just">
              <a:buClr>
                <a:schemeClr val="tx2"/>
              </a:buClr>
            </a:pPr>
            <a:r>
              <a:rPr lang="el-GR" altLang="el-GR" sz="2000" dirty="0"/>
              <a:t>Η </a:t>
            </a:r>
            <a:r>
              <a:rPr lang="el-GR" altLang="el-GR" sz="2000" b="1" dirty="0"/>
              <a:t>«πολιτική αποξένωση», </a:t>
            </a:r>
            <a:r>
              <a:rPr lang="el-GR" altLang="el-GR" sz="2000" dirty="0"/>
              <a:t>δηλαδή η αποξένωση από τα πολιτικά δρώμενα και την ενεργό συμμετοχή στα κοινά έχει ενταθεί μετά τις απανωτές κρίσεις (χρηματοπιστωτική, προσφυγική, πανδημία, κλιματική, ενεργειακή, επισιτιστική) που έχουν εντείνει την αβεβαιότητα και το φόβο. </a:t>
            </a:r>
          </a:p>
          <a:p>
            <a:pPr algn="just" eaLnBrk="1" hangingPunct="1">
              <a:buClr>
                <a:schemeClr val="tx2"/>
              </a:buClr>
            </a:pPr>
            <a:r>
              <a:rPr lang="el-GR" altLang="el-GR" sz="2000" dirty="0"/>
              <a:t>Η αδυναμία του πολιτικού συστήματος και των δημοκρατικών θεσμών να διαχειριστούν αποτελεσματικά τις κρίσεις, να εξασφαλίσουν αξιοπρεπείς συνθήκες διαβίωσης και να </a:t>
            </a:r>
            <a:r>
              <a:rPr lang="el-GR" altLang="el-GR" sz="2000" dirty="0" err="1"/>
              <a:t>παράξουν</a:t>
            </a:r>
            <a:r>
              <a:rPr lang="el-GR" altLang="el-GR" sz="2000" dirty="0"/>
              <a:t> αποτελέσματα προς όφελος των πολλών, έχουν οδηγήσει σε </a:t>
            </a:r>
            <a:r>
              <a:rPr lang="el-GR" altLang="el-GR" sz="2000" b="1" dirty="0"/>
              <a:t>ματαίωση προσδοκιών, εκτεταμένη ανασφάλεια και κρίση εμπιστοσύνης</a:t>
            </a:r>
            <a:r>
              <a:rPr lang="el-GR" altLang="el-GR" sz="2000" dirty="0"/>
              <a:t> προς τα παραδοσιακά κόμματα, ιδιαίτερα της κεντροαριστεράς, που ήταν παραδοσιακά τα κόμματα της αλληλεγγύης και της κοινωνικής δικαιοσύνης. </a:t>
            </a:r>
          </a:p>
          <a:p>
            <a:pPr marL="0" indent="0" algn="just" eaLnBrk="1" hangingPunct="1">
              <a:buClr>
                <a:schemeClr val="tx2"/>
              </a:buClr>
              <a:buNone/>
            </a:pPr>
            <a:endParaRPr lang="el-GR" altLang="el-GR" dirty="0"/>
          </a:p>
        </p:txBody>
      </p:sp>
      <p:sp>
        <p:nvSpPr>
          <p:cNvPr id="3" name="Θέση αριθμού διαφάνειας 2">
            <a:extLst>
              <a:ext uri="{FF2B5EF4-FFF2-40B4-BE49-F238E27FC236}">
                <a16:creationId xmlns:a16="http://schemas.microsoft.com/office/drawing/2014/main" id="{399B388F-6601-C20D-D549-CCCFDB4B16A4}"/>
              </a:ext>
            </a:extLst>
          </p:cNvPr>
          <p:cNvSpPr>
            <a:spLocks noGrp="1"/>
          </p:cNvSpPr>
          <p:nvPr>
            <p:ph type="sldNum" sz="quarter" idx="12"/>
          </p:nvPr>
        </p:nvSpPr>
        <p:spPr/>
        <p:txBody>
          <a:bodyPr/>
          <a:lstStyle/>
          <a:p>
            <a:fld id="{C4BCAE7C-4A64-4B6E-8856-FD60048404F0}" type="slidenum">
              <a:rPr lang="el-GR" smtClean="0"/>
              <a:t>8</a:t>
            </a:fld>
            <a:endParaRPr lang="el-GR" dirty="0"/>
          </a:p>
        </p:txBody>
      </p:sp>
      <p:sp>
        <p:nvSpPr>
          <p:cNvPr id="4" name="TextBox 3">
            <a:extLst>
              <a:ext uri="{FF2B5EF4-FFF2-40B4-BE49-F238E27FC236}">
                <a16:creationId xmlns:a16="http://schemas.microsoft.com/office/drawing/2014/main" id="{B9E7482C-89B4-B785-02C5-9B910010558B}"/>
              </a:ext>
            </a:extLst>
          </p:cNvPr>
          <p:cNvSpPr txBox="1"/>
          <p:nvPr/>
        </p:nvSpPr>
        <p:spPr>
          <a:xfrm>
            <a:off x="314323" y="147906"/>
            <a:ext cx="11334752" cy="954107"/>
          </a:xfrm>
          <a:prstGeom prst="rect">
            <a:avLst/>
          </a:prstGeom>
          <a:noFill/>
        </p:spPr>
        <p:txBody>
          <a:bodyPr wrap="square">
            <a:spAutoFit/>
          </a:bodyPr>
          <a:lstStyle/>
          <a:p>
            <a:pPr algn="ctr"/>
            <a:r>
              <a:rPr lang="el-GR" sz="2800" b="1" dirty="0">
                <a:solidFill>
                  <a:srgbClr val="C00000"/>
                </a:solidFill>
              </a:rPr>
              <a:t>Ι. Σημερινή Ευρώπη: </a:t>
            </a:r>
            <a:r>
              <a:rPr lang="el-GR" sz="2800" b="1" dirty="0" err="1">
                <a:solidFill>
                  <a:srgbClr val="C00000"/>
                </a:solidFill>
              </a:rPr>
              <a:t>Αντισυστημική</a:t>
            </a:r>
            <a:r>
              <a:rPr lang="el-GR" sz="2800" b="1" dirty="0">
                <a:solidFill>
                  <a:srgbClr val="C00000"/>
                </a:solidFill>
              </a:rPr>
              <a:t> Ψήφος, Άνοδος Ακροδεξιών Δυνάμεων και Αποχή</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 Θέση περιεχομένου">
            <a:extLst>
              <a:ext uri="{FF2B5EF4-FFF2-40B4-BE49-F238E27FC236}">
                <a16:creationId xmlns:a16="http://schemas.microsoft.com/office/drawing/2014/main" id="{8683AFF7-71B5-134C-0F46-135434D9C24D}"/>
              </a:ext>
            </a:extLst>
          </p:cNvPr>
          <p:cNvSpPr>
            <a:spLocks noGrp="1"/>
          </p:cNvSpPr>
          <p:nvPr>
            <p:ph idx="1"/>
          </p:nvPr>
        </p:nvSpPr>
        <p:spPr>
          <a:xfrm>
            <a:off x="304797" y="828678"/>
            <a:ext cx="10848977" cy="5229222"/>
          </a:xfrm>
        </p:spPr>
        <p:txBody>
          <a:bodyPr>
            <a:normAutofit fontScale="62500" lnSpcReduction="20000"/>
          </a:bodyPr>
          <a:lstStyle/>
          <a:p>
            <a:pPr marL="0" indent="0" algn="just">
              <a:buClr>
                <a:schemeClr val="tx2"/>
              </a:buClr>
              <a:buNone/>
            </a:pPr>
            <a:r>
              <a:rPr lang="el-GR" altLang="el-GR" sz="3200" b="1" dirty="0"/>
              <a:t>Πηγές της Πολιτικής Αποξένωσης </a:t>
            </a:r>
          </a:p>
          <a:p>
            <a:pPr algn="just">
              <a:buClr>
                <a:schemeClr val="tx2"/>
              </a:buClr>
            </a:pPr>
            <a:r>
              <a:rPr lang="el-GR" altLang="el-GR" sz="3200" b="1" dirty="0"/>
              <a:t>Δραματική χειροτέρευση των συνθηκών διαβίωσης ευρύτατων μεσαίων κοινωνικών στρωμάτων </a:t>
            </a:r>
            <a:r>
              <a:rPr lang="el-GR" altLang="el-GR" sz="3200" dirty="0"/>
              <a:t>στις εισοδηματικά αναπτυγμένες χώρες σε σχέση με παρελθόν και αντίστοιχα στρώματα σε ανερχόμενες χώρες. </a:t>
            </a:r>
          </a:p>
          <a:p>
            <a:pPr lvl="1" algn="just">
              <a:buClr>
                <a:schemeClr val="tx2"/>
              </a:buClr>
              <a:buFont typeface="Wingdings" panose="05000000000000000000" pitchFamily="2" charset="2"/>
              <a:buChar char="Ø"/>
            </a:pPr>
            <a:r>
              <a:rPr lang="el-GR" altLang="el-GR" sz="3200" dirty="0"/>
              <a:t>118 εκ. Ευρωπαίοι πολίτες (20,3%) βρίσκονται σε καθεστώς κινδύνου φτώχειας</a:t>
            </a:r>
            <a:r>
              <a:rPr lang="en-US" altLang="el-GR" sz="3200" dirty="0"/>
              <a:t>.</a:t>
            </a:r>
            <a:endParaRPr lang="el-GR" altLang="el-GR" sz="3200" dirty="0"/>
          </a:p>
          <a:p>
            <a:pPr lvl="1" algn="just">
              <a:buClr>
                <a:schemeClr val="tx2"/>
              </a:buClr>
              <a:buFont typeface="Wingdings" panose="05000000000000000000" pitchFamily="2" charset="2"/>
              <a:buChar char="Ø"/>
            </a:pPr>
            <a:r>
              <a:rPr lang="el-GR" altLang="el-GR" sz="3200" dirty="0"/>
              <a:t>Τα πραγματικά εισοδήματα στη Βρετανία είναι σήμερα χαμηλότερα απο πριν 10 χρόνια.</a:t>
            </a:r>
          </a:p>
          <a:p>
            <a:pPr algn="just">
              <a:buClr>
                <a:schemeClr val="tx2"/>
              </a:buClr>
            </a:pPr>
            <a:r>
              <a:rPr lang="el-GR" altLang="el-GR" sz="3200" b="1" dirty="0"/>
              <a:t>Εντεινόμενη ανισότητα και ανισότητα ευκαιριών </a:t>
            </a:r>
            <a:r>
              <a:rPr lang="el-GR" altLang="el-GR" sz="3200" dirty="0"/>
              <a:t>εντός των δυτικών κοινωνιών λόγω στασιμότητας ή μείωσης μισθών και συντάξεων ως προς το εθνικό εισόδημα και ανισοκατανομής πλούτου.</a:t>
            </a:r>
          </a:p>
          <a:p>
            <a:pPr lvl="2" algn="just">
              <a:buClr>
                <a:schemeClr val="tx2"/>
              </a:buClr>
              <a:buFont typeface="Wingdings" panose="05000000000000000000" pitchFamily="2" charset="2"/>
              <a:buChar char="Ø"/>
            </a:pPr>
            <a:r>
              <a:rPr lang="el-GR" altLang="el-GR" sz="3200" dirty="0"/>
              <a:t>5% των πλουσιότερων Ευρωπαίων κατέχουν το 40% του ιδιωτικού πλούτου </a:t>
            </a:r>
          </a:p>
          <a:p>
            <a:pPr lvl="2" algn="just">
              <a:buClr>
                <a:schemeClr val="tx2"/>
              </a:buClr>
              <a:buFont typeface="Wingdings" panose="05000000000000000000" pitchFamily="2" charset="2"/>
              <a:buChar char="Ø"/>
            </a:pPr>
            <a:r>
              <a:rPr lang="el-GR" altLang="el-GR" sz="3200" dirty="0"/>
              <a:t>20% του Ευρωπαϊκού πληθυσμού με το υψηλότερο διαθέσιμο κατά κεφαλή εισόδημα έλαβε 5,2 φορές περισσότερο εισόδημα από το 20% του πληθυσμού με το μικρότερο εισόδημα. </a:t>
            </a:r>
          </a:p>
          <a:p>
            <a:pPr lvl="2" algn="just">
              <a:buClr>
                <a:schemeClr val="tx2"/>
              </a:buClr>
              <a:buFont typeface="Wingdings" panose="05000000000000000000" pitchFamily="2" charset="2"/>
              <a:buChar char="Ø"/>
            </a:pPr>
            <a:r>
              <a:rPr lang="el-GR" altLang="el-GR" sz="3200" dirty="0"/>
              <a:t>Το 53,2% της ενήλικης ανθρωπότητας ( 2,818 δισ. άνθρωποι) με περιουσία  μικρότερη των 10000δολλαρίων έκαστος κατείχαν συνολικά το 2021 μόλις 5 </a:t>
            </a:r>
            <a:r>
              <a:rPr lang="el-GR" altLang="el-GR" sz="3200" dirty="0" err="1"/>
              <a:t>τρισ</a:t>
            </a:r>
            <a:r>
              <a:rPr lang="el-GR" altLang="el-GR" sz="3200" dirty="0"/>
              <a:t>. </a:t>
            </a:r>
            <a:r>
              <a:rPr lang="el-GR" altLang="el-GR" sz="3200" dirty="0" err="1"/>
              <a:t>δολλάρια</a:t>
            </a:r>
            <a:r>
              <a:rPr lang="el-GR" altLang="el-GR" sz="3200" dirty="0"/>
              <a:t> , ή το 1,1 % του παγκόσμιου πλούτου. Αντίθετα, το 1,2% του ενήλικου πληθυσμού της υφηλίου με περιουσία μεγαλύτερη του 1 εκ. δολαρίων (62,5 εκ. άνθρωποι ) κατείχαν συνολικά 221,7 </a:t>
            </a:r>
            <a:r>
              <a:rPr lang="el-GR" altLang="el-GR" sz="3200" dirty="0" err="1"/>
              <a:t>τρισ</a:t>
            </a:r>
            <a:r>
              <a:rPr lang="el-GR" altLang="el-GR" sz="3200" dirty="0"/>
              <a:t>. δολάρια ή το 47,8 % του παγκόσμιου πλούτου. </a:t>
            </a:r>
          </a:p>
          <a:p>
            <a:pPr marL="0" indent="0" algn="just" eaLnBrk="1" hangingPunct="1">
              <a:buClr>
                <a:schemeClr val="tx2"/>
              </a:buClr>
              <a:buNone/>
            </a:pPr>
            <a:endParaRPr lang="el-GR" altLang="el-GR" sz="2000" dirty="0"/>
          </a:p>
        </p:txBody>
      </p:sp>
      <p:sp>
        <p:nvSpPr>
          <p:cNvPr id="3" name="Θέση αριθμού διαφάνειας 2">
            <a:extLst>
              <a:ext uri="{FF2B5EF4-FFF2-40B4-BE49-F238E27FC236}">
                <a16:creationId xmlns:a16="http://schemas.microsoft.com/office/drawing/2014/main" id="{F85AC649-FAFE-4BD3-7AA9-BAD44E5E13F7}"/>
              </a:ext>
            </a:extLst>
          </p:cNvPr>
          <p:cNvSpPr>
            <a:spLocks noGrp="1"/>
          </p:cNvSpPr>
          <p:nvPr>
            <p:ph type="sldNum" sz="quarter" idx="12"/>
          </p:nvPr>
        </p:nvSpPr>
        <p:spPr/>
        <p:txBody>
          <a:bodyPr/>
          <a:lstStyle/>
          <a:p>
            <a:fld id="{C4BCAE7C-4A64-4B6E-8856-FD60048404F0}" type="slidenum">
              <a:rPr lang="el-GR" smtClean="0"/>
              <a:t>9</a:t>
            </a:fld>
            <a:endParaRPr lang="el-GR"/>
          </a:p>
        </p:txBody>
      </p:sp>
      <p:sp>
        <p:nvSpPr>
          <p:cNvPr id="5" name="TextBox 4">
            <a:extLst>
              <a:ext uri="{FF2B5EF4-FFF2-40B4-BE49-F238E27FC236}">
                <a16:creationId xmlns:a16="http://schemas.microsoft.com/office/drawing/2014/main" id="{A146447C-D841-1ABE-5476-BCE7ADDE7225}"/>
              </a:ext>
            </a:extLst>
          </p:cNvPr>
          <p:cNvSpPr txBox="1"/>
          <p:nvPr/>
        </p:nvSpPr>
        <p:spPr>
          <a:xfrm>
            <a:off x="304798" y="136522"/>
            <a:ext cx="11334752" cy="523220"/>
          </a:xfrm>
          <a:prstGeom prst="rect">
            <a:avLst/>
          </a:prstGeom>
          <a:noFill/>
        </p:spPr>
        <p:txBody>
          <a:bodyPr wrap="square">
            <a:spAutoFit/>
          </a:bodyPr>
          <a:lstStyle/>
          <a:p>
            <a:pPr algn="ctr"/>
            <a:r>
              <a:rPr lang="el-GR" sz="2800" b="1" dirty="0">
                <a:solidFill>
                  <a:srgbClr val="C00000"/>
                </a:solidFill>
              </a:rPr>
              <a:t>ΙΙ. </a:t>
            </a:r>
            <a:r>
              <a:rPr lang="el-GR" altLang="el-GR" sz="2800" b="1" dirty="0">
                <a:solidFill>
                  <a:srgbClr val="C00000"/>
                </a:solidFill>
              </a:rPr>
              <a:t>Πηγές και Αιτίες  «Πολιτικής Αποξένωσης»</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TotalTime>
  <Words>2072</Words>
  <Application>Microsoft Office PowerPoint</Application>
  <PresentationFormat>Widescreen</PresentationFormat>
  <Paragraphs>262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Calibri Light</vt:lpstr>
      <vt:lpstr>Wingdings</vt:lpstr>
      <vt:lpstr>Θέμα του Office</vt:lpstr>
      <vt:lpstr>Για μια Προοδευτική Ευρώπη: ΠΡΟΚΛΗΣΕΙΣ, ΠΡΟΤΕΡΑΙΟΤΗΤΕΣ,  ΠΡΟΥΠΟΘΕΣΕΙΣ</vt:lpstr>
      <vt:lpstr>Εισαγωγή</vt:lpstr>
      <vt:lpstr>Ιταλία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Efi Karafotia</dc:creator>
  <cp:lastModifiedBy>Efi Karafotia</cp:lastModifiedBy>
  <cp:revision>60</cp:revision>
  <cp:lastPrinted>2022-10-04T10:22:32Z</cp:lastPrinted>
  <dcterms:created xsi:type="dcterms:W3CDTF">2022-09-26T13:23:44Z</dcterms:created>
  <dcterms:modified xsi:type="dcterms:W3CDTF">2022-10-05T11:16:30Z</dcterms:modified>
</cp:coreProperties>
</file>